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17" autoAdjust="0"/>
    <p:restoredTop sz="86505" autoAdjust="0"/>
  </p:normalViewPr>
  <p:slideViewPr>
    <p:cSldViewPr snapToGrid="0" snapToObjects="1">
      <p:cViewPr varScale="1">
        <p:scale>
          <a:sx n="58" d="100"/>
          <a:sy n="58" d="100"/>
        </p:scale>
        <p:origin x="1104" y="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1/13/2023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1178192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367167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2393014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Samsontontoye/IBM-Data-Science-Capstone/blob/main/Data%20Wrangling.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amsontontoye/IBM-Data-Science-Capstone/blob/main/EDA%20with%20Data%20Visualizations.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amsontontoye/IBM-Data-Science-Capstone/blob/main/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amsontontoye/IBM-Data-Science-Capstone/blob/main/Interactive%20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amsontontoye/IBM-Data-Science-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amsontontoye/IBM-Data-Science-Capstone/blob/main/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www.ibm.com/us-en/" TargetMode="External"/><Relationship Id="rId5" Type="http://schemas.openxmlformats.org/officeDocument/2006/relationships/hyperlink" Target="https://www.coursera.org/professional-certificates/ibm-data-science" TargetMode="External"/><Relationship Id="rId4" Type="http://schemas.openxmlformats.org/officeDocument/2006/relationships/hyperlink" Target="https://www.coursera.org/professional-certificates/ibm-data-science#instructors"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Samsontontoye/IBM-Data-Science-Capstone/blob/main/Data%20Collection%20API.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amsontontoye/IBM-Data-Science-Capstone/blob/main/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754731" y="4371278"/>
            <a:ext cx="2947474" cy="830997"/>
          </a:xfrm>
          <a:prstGeom prst="rect">
            <a:avLst/>
          </a:prstGeom>
          <a:noFill/>
        </p:spPr>
        <p:txBody>
          <a:bodyPr wrap="square" lIns="91440" tIns="45720" rIns="91440" bIns="45720" rtlCol="0" anchor="t">
            <a:spAutoFit/>
          </a:bodyPr>
          <a:lstStyle/>
          <a:p>
            <a:r>
              <a:rPr lang="en-US" sz="2400" dirty="0">
                <a:solidFill>
                  <a:schemeClr val="bg2"/>
                </a:solidFill>
                <a:latin typeface="Abadi"/>
                <a:ea typeface="SF Pro" pitchFamily="2" charset="0"/>
                <a:cs typeface="SF Pro" pitchFamily="2" charset="0"/>
              </a:rPr>
              <a:t>Samson Tontoye</a:t>
            </a:r>
          </a:p>
          <a:p>
            <a:r>
              <a:rPr lang="en-US" sz="2400" dirty="0">
                <a:solidFill>
                  <a:schemeClr val="bg2"/>
                </a:solidFill>
                <a:latin typeface="Abadi" panose="020B0604020104020204" pitchFamily="34" charset="0"/>
                <a:ea typeface="SF Pro" pitchFamily="2" charset="0"/>
                <a:cs typeface="SF Pro" pitchFamily="2" charset="0"/>
              </a:rPr>
              <a:t>12</a:t>
            </a:r>
            <a:r>
              <a:rPr lang="en-US" sz="2400" baseline="30000" dirty="0">
                <a:solidFill>
                  <a:schemeClr val="bg2"/>
                </a:solidFill>
                <a:latin typeface="Abadi" panose="020B0604020104020204" pitchFamily="34" charset="0"/>
                <a:ea typeface="SF Pro" pitchFamily="2" charset="0"/>
                <a:cs typeface="SF Pro" pitchFamily="2" charset="0"/>
              </a:rPr>
              <a:t>th</a:t>
            </a:r>
            <a:r>
              <a:rPr lang="en-US" sz="2400" dirty="0">
                <a:solidFill>
                  <a:schemeClr val="bg2"/>
                </a:solidFill>
                <a:latin typeface="Abadi" panose="020B0604020104020204" pitchFamily="34" charset="0"/>
                <a:ea typeface="SF Pro" pitchFamily="2" charset="0"/>
                <a:cs typeface="SF Pro" pitchFamily="2" charset="0"/>
              </a:rPr>
              <a:t> January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9918"/>
            <a:ext cx="5586722" cy="4351338"/>
          </a:xfrm>
          <a:prstGeom prst="rect">
            <a:avLst/>
          </a:prstGeom>
        </p:spPr>
        <p:txBody>
          <a:bodyPr/>
          <a:lstStyle/>
          <a:p>
            <a:pPr marL="0" indent="0">
              <a:buNone/>
            </a:pPr>
            <a:r>
              <a:rPr lang="en-US" sz="1800" b="0" i="0" u="none" strike="noStrike" baseline="0" dirty="0">
                <a:solidFill>
                  <a:srgbClr val="000000"/>
                </a:solidFill>
                <a:latin typeface="Abadi" panose="020B0604020104020204" pitchFamily="34" charset="0"/>
              </a:rPr>
              <a:t>In the data set, there are several different cases where the booster did not land successfully. Sometimes a landing was attempted but failed due to an accident; for example, True Ocean means the mission outcome was successfully landed to a specific region of the ocean while False Ocean means the mission outcome was unsuccessfully landed to a specific region of the ocean. True RTLS means the mission outcome was successfully landed to a ground pad False RTLS means the mission outcome was unsuccessfully landed to a ground pad. True ASDS means the mission outcome was successfully landed on a drone ship False ASDS means the mission outcome was unsuccessfully landed on a drone ship. We mainly convert those outcomes into Training Labels with “1” means the booster successfully landed, “0” means it was unsuccessful. </a:t>
            </a:r>
            <a:endParaRPr lang="en-US" sz="1800" dirty="0">
              <a:latin typeface="Abadi" panose="020B0604020104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BBF7F679-B150-4E79-8372-6C8971490823}"/>
              </a:ext>
            </a:extLst>
          </p:cNvPr>
          <p:cNvSpPr txBox="1">
            <a:spLocks/>
          </p:cNvSpPr>
          <p:nvPr/>
        </p:nvSpPr>
        <p:spPr>
          <a:xfrm>
            <a:off x="6929609" y="1820614"/>
            <a:ext cx="4911687"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a:p>
            <a:endParaRPr lang="en-US" dirty="0"/>
          </a:p>
        </p:txBody>
      </p:sp>
      <p:sp>
        <p:nvSpPr>
          <p:cNvPr id="2" name="Rectangle: Rounded Corners 1">
            <a:extLst>
              <a:ext uri="{FF2B5EF4-FFF2-40B4-BE49-F238E27FC236}">
                <a16:creationId xmlns:a16="http://schemas.microsoft.com/office/drawing/2014/main" id="{A1DF309F-BB9A-4084-B291-821D53E91C4D}"/>
              </a:ext>
            </a:extLst>
          </p:cNvPr>
          <p:cNvSpPr/>
          <p:nvPr/>
        </p:nvSpPr>
        <p:spPr>
          <a:xfrm>
            <a:off x="7215129" y="1500377"/>
            <a:ext cx="4340646" cy="54904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solidFill>
                  <a:srgbClr val="000000"/>
                </a:solidFill>
                <a:latin typeface="Abadi" panose="020B0604020104020204" pitchFamily="34" charset="0"/>
              </a:rPr>
              <a:t>Perform Exploratory Data Analysis and determine Training Labels </a:t>
            </a:r>
            <a:endParaRPr lang="en-NG" sz="1600" dirty="0">
              <a:solidFill>
                <a:srgbClr val="000000"/>
              </a:solidFill>
              <a:latin typeface="Abadi" panose="020B0604020104020204" pitchFamily="34" charset="0"/>
            </a:endParaRPr>
          </a:p>
        </p:txBody>
      </p:sp>
      <p:sp>
        <p:nvSpPr>
          <p:cNvPr id="7" name="Rectangle: Rounded Corners 6">
            <a:extLst>
              <a:ext uri="{FF2B5EF4-FFF2-40B4-BE49-F238E27FC236}">
                <a16:creationId xmlns:a16="http://schemas.microsoft.com/office/drawing/2014/main" id="{78582BA1-7810-4D9F-91BA-072A71367635}"/>
              </a:ext>
            </a:extLst>
          </p:cNvPr>
          <p:cNvSpPr/>
          <p:nvPr/>
        </p:nvSpPr>
        <p:spPr>
          <a:xfrm>
            <a:off x="7216478" y="2672408"/>
            <a:ext cx="4340646" cy="54904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solidFill>
                  <a:srgbClr val="000000"/>
                </a:solidFill>
                <a:latin typeface="Abadi" panose="020B0604020104020204" pitchFamily="34" charset="0"/>
              </a:rPr>
              <a:t>Calculate the number of launches on each site </a:t>
            </a:r>
            <a:endParaRPr lang="en-NG" sz="1600" dirty="0">
              <a:solidFill>
                <a:srgbClr val="000000"/>
              </a:solidFill>
              <a:latin typeface="Abadi" panose="020B0604020104020204" pitchFamily="34" charset="0"/>
            </a:endParaRPr>
          </a:p>
        </p:txBody>
      </p:sp>
      <p:sp>
        <p:nvSpPr>
          <p:cNvPr id="9" name="Rectangle: Rounded Corners 8">
            <a:extLst>
              <a:ext uri="{FF2B5EF4-FFF2-40B4-BE49-F238E27FC236}">
                <a16:creationId xmlns:a16="http://schemas.microsoft.com/office/drawing/2014/main" id="{D277EAD8-8335-440A-93CF-D5D3D8DADE27}"/>
              </a:ext>
            </a:extLst>
          </p:cNvPr>
          <p:cNvSpPr/>
          <p:nvPr/>
        </p:nvSpPr>
        <p:spPr>
          <a:xfrm>
            <a:off x="7216478" y="3414177"/>
            <a:ext cx="4340646" cy="54904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solidFill>
                  <a:srgbClr val="000000"/>
                </a:solidFill>
                <a:latin typeface="Abadi" panose="020B0604020104020204" pitchFamily="34" charset="0"/>
              </a:rPr>
              <a:t>Calculate the number and occurrence of each orbit </a:t>
            </a:r>
            <a:endParaRPr lang="en-NG" sz="1600" dirty="0">
              <a:solidFill>
                <a:srgbClr val="000000"/>
              </a:solidFill>
              <a:latin typeface="Abadi" panose="020B0604020104020204" pitchFamily="34" charset="0"/>
            </a:endParaRPr>
          </a:p>
        </p:txBody>
      </p:sp>
      <p:sp>
        <p:nvSpPr>
          <p:cNvPr id="10" name="Rectangle: Rounded Corners 9">
            <a:extLst>
              <a:ext uri="{FF2B5EF4-FFF2-40B4-BE49-F238E27FC236}">
                <a16:creationId xmlns:a16="http://schemas.microsoft.com/office/drawing/2014/main" id="{65A2C9EF-27C6-4E50-879E-218606424562}"/>
              </a:ext>
            </a:extLst>
          </p:cNvPr>
          <p:cNvSpPr/>
          <p:nvPr/>
        </p:nvSpPr>
        <p:spPr>
          <a:xfrm>
            <a:off x="7216478" y="4147092"/>
            <a:ext cx="4340646" cy="54904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solidFill>
                  <a:srgbClr val="000000"/>
                </a:solidFill>
                <a:latin typeface="Abadi" panose="020B0604020104020204" pitchFamily="34" charset="0"/>
              </a:rPr>
              <a:t>Calculate the number and occurrence of mission outcome per orbit type </a:t>
            </a:r>
            <a:endParaRPr lang="en-NG" sz="1600" dirty="0">
              <a:solidFill>
                <a:srgbClr val="000000"/>
              </a:solidFill>
              <a:latin typeface="Abadi" panose="020B0604020104020204" pitchFamily="34" charset="0"/>
            </a:endParaRPr>
          </a:p>
        </p:txBody>
      </p:sp>
      <p:sp>
        <p:nvSpPr>
          <p:cNvPr id="11" name="Rectangle: Rounded Corners 10">
            <a:extLst>
              <a:ext uri="{FF2B5EF4-FFF2-40B4-BE49-F238E27FC236}">
                <a16:creationId xmlns:a16="http://schemas.microsoft.com/office/drawing/2014/main" id="{4378FA42-C4A0-4B0B-8A5E-CDC2FF57157F}"/>
              </a:ext>
            </a:extLst>
          </p:cNvPr>
          <p:cNvSpPr/>
          <p:nvPr/>
        </p:nvSpPr>
        <p:spPr>
          <a:xfrm>
            <a:off x="7215129" y="4840661"/>
            <a:ext cx="4340646" cy="54904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solidFill>
                  <a:srgbClr val="000000"/>
                </a:solidFill>
                <a:latin typeface="Abadi" panose="020B0604020104020204" pitchFamily="34" charset="0"/>
              </a:rPr>
              <a:t>Create a landing outcome label from Outcome column </a:t>
            </a:r>
            <a:endParaRPr lang="en-NG" sz="1600" dirty="0">
              <a:solidFill>
                <a:srgbClr val="000000"/>
              </a:solidFill>
              <a:latin typeface="Abadi" panose="020B0604020104020204" pitchFamily="34" charset="0"/>
            </a:endParaRPr>
          </a:p>
        </p:txBody>
      </p:sp>
      <p:sp>
        <p:nvSpPr>
          <p:cNvPr id="12" name="Rectangle: Rounded Corners 11">
            <a:extLst>
              <a:ext uri="{FF2B5EF4-FFF2-40B4-BE49-F238E27FC236}">
                <a16:creationId xmlns:a16="http://schemas.microsoft.com/office/drawing/2014/main" id="{42D0B688-CBD7-4762-9095-6375A94A88C9}"/>
              </a:ext>
            </a:extLst>
          </p:cNvPr>
          <p:cNvSpPr/>
          <p:nvPr/>
        </p:nvSpPr>
        <p:spPr>
          <a:xfrm>
            <a:off x="7216478" y="5528855"/>
            <a:ext cx="4340646" cy="54904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solidFill>
                  <a:srgbClr val="000000"/>
                </a:solidFill>
                <a:latin typeface="Abadi" panose="020B0604020104020204" pitchFamily="34" charset="0"/>
              </a:rPr>
              <a:t>Exporting the data to CSV </a:t>
            </a:r>
            <a:endParaRPr lang="en-NG" sz="1600" dirty="0">
              <a:solidFill>
                <a:srgbClr val="000000"/>
              </a:solidFill>
              <a:latin typeface="Abadi" panose="020B0604020104020204" pitchFamily="34" charset="0"/>
            </a:endParaRPr>
          </a:p>
        </p:txBody>
      </p:sp>
      <p:sp>
        <p:nvSpPr>
          <p:cNvPr id="3" name="Arrow: Down 2">
            <a:extLst>
              <a:ext uri="{FF2B5EF4-FFF2-40B4-BE49-F238E27FC236}">
                <a16:creationId xmlns:a16="http://schemas.microsoft.com/office/drawing/2014/main" id="{8F1C7A44-1196-4989-8F11-605D6A62EF26}"/>
              </a:ext>
            </a:extLst>
          </p:cNvPr>
          <p:cNvSpPr/>
          <p:nvPr/>
        </p:nvSpPr>
        <p:spPr>
          <a:xfrm flipH="1">
            <a:off x="9126096" y="2060298"/>
            <a:ext cx="518712" cy="612110"/>
          </a:xfrm>
          <a:prstGeom prst="downArrow">
            <a:avLst>
              <a:gd name="adj1" fmla="val 50000"/>
              <a:gd name="adj2" fmla="val 542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14" name="TextBox 13">
            <a:extLst>
              <a:ext uri="{FF2B5EF4-FFF2-40B4-BE49-F238E27FC236}">
                <a16:creationId xmlns:a16="http://schemas.microsoft.com/office/drawing/2014/main" id="{6D0B0274-D873-47AC-B62D-E9CF7E3655D1}"/>
              </a:ext>
            </a:extLst>
          </p:cNvPr>
          <p:cNvSpPr txBox="1"/>
          <p:nvPr/>
        </p:nvSpPr>
        <p:spPr>
          <a:xfrm>
            <a:off x="4167560" y="6171952"/>
            <a:ext cx="6097836" cy="369332"/>
          </a:xfrm>
          <a:prstGeom prst="rect">
            <a:avLst/>
          </a:prstGeom>
          <a:noFill/>
        </p:spPr>
        <p:txBody>
          <a:bodyPr wrap="square">
            <a:spAutoFit/>
          </a:bodyPr>
          <a:lstStyle/>
          <a:p>
            <a:r>
              <a:rPr lang="en-US" dirty="0">
                <a:latin typeface="Abadi" panose="020B0604020104020204" pitchFamily="34" charset="0"/>
                <a:hlinkClick r:id="rId4"/>
              </a:rPr>
              <a:t>GitHub URL: Data Wrangling</a:t>
            </a:r>
            <a:endParaRPr lang="en-NG" dirty="0">
              <a:latin typeface="Abadi" panose="020B0604020104020204" pitchFamily="34" charset="0"/>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3187050"/>
          </a:xfrm>
          <a:prstGeom prst="rect">
            <a:avLst/>
          </a:prstGeom>
        </p:spPr>
        <p:txBody>
          <a:bodyPr lIns="91440" tIns="45720" rIns="91440" bIns="45720" anchor="t"/>
          <a:lstStyle/>
          <a:p>
            <a:pPr marL="0" indent="0">
              <a:buNone/>
            </a:pPr>
            <a:r>
              <a:rPr lang="en-US" sz="2000" b="0" i="0" u="none" strike="noStrike" baseline="0" dirty="0">
                <a:solidFill>
                  <a:srgbClr val="000000"/>
                </a:solidFill>
                <a:latin typeface="Abadi" panose="020B0604020104020204" pitchFamily="34" charset="0"/>
              </a:rPr>
              <a:t>Charts were plotted: </a:t>
            </a:r>
          </a:p>
          <a:p>
            <a:pPr marL="0" indent="0">
              <a:buNone/>
            </a:pPr>
            <a:r>
              <a:rPr lang="en-US" sz="2000" dirty="0">
                <a:solidFill>
                  <a:srgbClr val="000000"/>
                </a:solidFill>
                <a:latin typeface="Abadi" panose="020B0604020104020204" pitchFamily="34" charset="0"/>
              </a:rPr>
              <a:t>	</a:t>
            </a:r>
            <a:r>
              <a:rPr lang="en-US" sz="2000" b="0" i="0" u="none" strike="noStrike" baseline="0" dirty="0">
                <a:solidFill>
                  <a:srgbClr val="000000"/>
                </a:solidFill>
                <a:latin typeface="Abadi" panose="020B0604020104020204" pitchFamily="34" charset="0"/>
              </a:rPr>
              <a:t>Flight Number vs. Payload Mass, Flight Number vs. Launch Site, Payload Mass vs. Launch Site, Orbit Type vs. Success Rate, Flight Number vs. Orbit Type, Payload Mass vs Orbit Type and Success Rate Yearly Trend.</a:t>
            </a:r>
          </a:p>
          <a:p>
            <a:pPr marL="0" indent="0">
              <a:buNone/>
            </a:pPr>
            <a:r>
              <a:rPr lang="en-US" sz="2000" b="0" i="0" u="none" strike="noStrike" baseline="0" dirty="0">
                <a:solidFill>
                  <a:srgbClr val="000000"/>
                </a:solidFill>
                <a:latin typeface="Abadi" panose="020B0604020104020204" pitchFamily="34" charset="0"/>
              </a:rPr>
              <a:t>Scatter plots show the relationship between variables. If a relationship exists, they could be used in machine learning model. </a:t>
            </a:r>
          </a:p>
          <a:p>
            <a:pPr marL="0" indent="0">
              <a:buNone/>
            </a:pPr>
            <a:r>
              <a:rPr lang="en-US" sz="2000" b="0" i="0" u="none" strike="noStrike" baseline="0" dirty="0">
                <a:solidFill>
                  <a:srgbClr val="000000"/>
                </a:solidFill>
                <a:latin typeface="Abadi" panose="020B0604020104020204" pitchFamily="34" charset="0"/>
              </a:rPr>
              <a:t>Bar charts show comparisons among discrete categories. The goal is to show the relationship between the specific categories being compared and a measured value. </a:t>
            </a:r>
          </a:p>
          <a:p>
            <a:pPr marL="0" indent="0">
              <a:buNone/>
            </a:pPr>
            <a:r>
              <a:rPr lang="en-US" sz="2000" b="0" i="0" u="none" strike="noStrike" baseline="0" dirty="0">
                <a:solidFill>
                  <a:srgbClr val="000000"/>
                </a:solidFill>
                <a:latin typeface="Abadi" panose="020B0604020104020204" pitchFamily="34" charset="0"/>
              </a:rPr>
              <a:t>Line charts show trends in data over time (time series). </a:t>
            </a:r>
            <a:endParaRPr lang="en-US" sz="2000" dirty="0">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Box 5">
            <a:extLst>
              <a:ext uri="{FF2B5EF4-FFF2-40B4-BE49-F238E27FC236}">
                <a16:creationId xmlns:a16="http://schemas.microsoft.com/office/drawing/2014/main" id="{5922D368-BA18-4765-B0AC-D315E362BA68}"/>
              </a:ext>
            </a:extLst>
          </p:cNvPr>
          <p:cNvSpPr txBox="1"/>
          <p:nvPr/>
        </p:nvSpPr>
        <p:spPr>
          <a:xfrm>
            <a:off x="4417763" y="5950018"/>
            <a:ext cx="6097836" cy="369332"/>
          </a:xfrm>
          <a:prstGeom prst="rect">
            <a:avLst/>
          </a:prstGeom>
          <a:noFill/>
        </p:spPr>
        <p:txBody>
          <a:bodyPr wrap="square">
            <a:spAutoFit/>
          </a:bodyPr>
          <a:lstStyle/>
          <a:p>
            <a:r>
              <a:rPr lang="en-US" dirty="0">
                <a:latin typeface="Abadi" panose="020B0604020104020204" pitchFamily="34" charset="0"/>
                <a:hlinkClick r:id="rId3"/>
              </a:rPr>
              <a:t>EDA with Data Visualization</a:t>
            </a:r>
            <a:endParaRPr lang="en-NG" dirty="0">
              <a:latin typeface="Abadi" panose="020B0604020104020204" pitchFamily="34" charset="0"/>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69759"/>
            <a:ext cx="9745589" cy="4204776"/>
          </a:xfrm>
          <a:prstGeom prst="rect">
            <a:avLst/>
          </a:prstGeom>
        </p:spPr>
        <p:txBody>
          <a:bodyPr lIns="91440" tIns="45720" rIns="91440" bIns="45720" anchor="t"/>
          <a:lstStyle/>
          <a:p>
            <a:pPr marL="0" indent="0">
              <a:buNone/>
            </a:pPr>
            <a:r>
              <a:rPr lang="en-US" sz="2000" b="0" i="0" u="none" strike="noStrike" baseline="0" dirty="0">
                <a:solidFill>
                  <a:srgbClr val="000000"/>
                </a:solidFill>
                <a:latin typeface="Abadi" panose="020B0604020104020204" pitchFamily="34" charset="0"/>
              </a:rPr>
              <a:t>Performed SQL queries:</a:t>
            </a:r>
          </a:p>
          <a:p>
            <a:pPr lvl="1"/>
            <a:r>
              <a:rPr lang="en-US" sz="1800" b="0" i="0" u="none" strike="noStrike" baseline="0" dirty="0">
                <a:solidFill>
                  <a:srgbClr val="000000"/>
                </a:solidFill>
                <a:latin typeface="Abadi" panose="020B0604020104020204" pitchFamily="34" charset="0"/>
              </a:rPr>
              <a:t>Displaying the names of the unique launch sites in the space mission.</a:t>
            </a:r>
          </a:p>
          <a:p>
            <a:pPr lvl="1"/>
            <a:r>
              <a:rPr lang="en-US" sz="1800" b="0" i="0" u="none" strike="noStrike" baseline="0" dirty="0">
                <a:solidFill>
                  <a:srgbClr val="000000"/>
                </a:solidFill>
                <a:latin typeface="Abadi" panose="020B0604020104020204" pitchFamily="34" charset="0"/>
              </a:rPr>
              <a:t>Displaying 5 records where launch sites begin with the string ‘CCA’.</a:t>
            </a:r>
          </a:p>
          <a:p>
            <a:pPr lvl="1"/>
            <a:r>
              <a:rPr lang="en-US" sz="1800" b="0" i="0" u="none" strike="noStrike" baseline="0" dirty="0">
                <a:solidFill>
                  <a:srgbClr val="000000"/>
                </a:solidFill>
                <a:latin typeface="Abadi" panose="020B0604020104020204" pitchFamily="34" charset="0"/>
              </a:rPr>
              <a:t>Displaying the total payload mass carried by boosters launched by NASA (CRS).</a:t>
            </a:r>
          </a:p>
          <a:p>
            <a:pPr lvl="1"/>
            <a:r>
              <a:rPr lang="en-US" sz="1800" b="0" i="0" u="none" strike="noStrike" baseline="0" dirty="0">
                <a:solidFill>
                  <a:srgbClr val="000000"/>
                </a:solidFill>
                <a:latin typeface="Abadi" panose="020B0604020104020204" pitchFamily="34" charset="0"/>
              </a:rPr>
              <a:t>Displaying average payload mass carried by booster version F9 v1.1.</a:t>
            </a:r>
          </a:p>
          <a:p>
            <a:pPr lvl="1"/>
            <a:r>
              <a:rPr lang="en-US" sz="1800" b="0" i="0" u="none" strike="noStrike" baseline="0" dirty="0">
                <a:solidFill>
                  <a:srgbClr val="000000"/>
                </a:solidFill>
                <a:latin typeface="Abadi" panose="020B0604020104020204" pitchFamily="34" charset="0"/>
              </a:rPr>
              <a:t>Listing the date when the first successful landing outcome in ground pad was achieved.</a:t>
            </a:r>
          </a:p>
          <a:p>
            <a:pPr lvl="1"/>
            <a:r>
              <a:rPr lang="en-US" sz="1800" b="0" i="0" u="none" strike="noStrike" baseline="0" dirty="0">
                <a:solidFill>
                  <a:srgbClr val="000000"/>
                </a:solidFill>
                <a:latin typeface="Abadi" panose="020B0604020104020204" pitchFamily="34" charset="0"/>
              </a:rPr>
              <a:t>Listing the names of the boosters which have success in drone ship and have payload mass greater than 4000 but less than 6000.</a:t>
            </a:r>
          </a:p>
          <a:p>
            <a:pPr lvl="1"/>
            <a:r>
              <a:rPr lang="en-US" sz="1800" b="0" i="0" u="none" strike="noStrike" baseline="0" dirty="0">
                <a:solidFill>
                  <a:srgbClr val="000000"/>
                </a:solidFill>
                <a:latin typeface="Abadi" panose="020B0604020104020204" pitchFamily="34" charset="0"/>
              </a:rPr>
              <a:t>Listing the total number of successful and failure mission outcomes.</a:t>
            </a:r>
          </a:p>
          <a:p>
            <a:pPr lvl="1"/>
            <a:r>
              <a:rPr lang="en-US" sz="1800" b="0" i="0" u="none" strike="noStrike" baseline="0" dirty="0">
                <a:solidFill>
                  <a:srgbClr val="000000"/>
                </a:solidFill>
                <a:latin typeface="Abadi" panose="020B0604020104020204" pitchFamily="34" charset="0"/>
              </a:rPr>
              <a:t>Listing the names of the booster versions which have carried the maximum payload mass.</a:t>
            </a:r>
          </a:p>
          <a:p>
            <a:pPr lvl="1"/>
            <a:r>
              <a:rPr lang="en-US" sz="1800" b="0" i="0" u="none" strike="noStrike" baseline="0" dirty="0">
                <a:solidFill>
                  <a:srgbClr val="000000"/>
                </a:solidFill>
                <a:latin typeface="Abadi" panose="020B0604020104020204" pitchFamily="34" charset="0"/>
              </a:rPr>
              <a:t>Listing the failed landing outcomes in drone ship, their booster versions and launch site names for the months in year 2015.</a:t>
            </a:r>
          </a:p>
          <a:p>
            <a:pPr lvl="1"/>
            <a:r>
              <a:rPr lang="en-US" sz="1800" b="0" i="0" u="none" strike="noStrike" baseline="0" dirty="0">
                <a:solidFill>
                  <a:srgbClr val="000000"/>
                </a:solidFill>
                <a:latin typeface="Abadi" panose="020B0604020104020204" pitchFamily="34" charset="0"/>
              </a:rPr>
              <a:t>Ranking the count of landing outcomes (such as Failure (drone ship) or Success (ground pad)) between the date 2010-06-04 and 2017-03-20 in descending order </a:t>
            </a:r>
            <a:endParaRPr lang="en-US" dirty="0">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7" name="TextBox 6">
            <a:extLst>
              <a:ext uri="{FF2B5EF4-FFF2-40B4-BE49-F238E27FC236}">
                <a16:creationId xmlns:a16="http://schemas.microsoft.com/office/drawing/2014/main" id="{E4D994F3-5C47-42C6-8463-B2AB30A1D9F0}"/>
              </a:ext>
            </a:extLst>
          </p:cNvPr>
          <p:cNvSpPr txBox="1"/>
          <p:nvPr/>
        </p:nvSpPr>
        <p:spPr>
          <a:xfrm>
            <a:off x="5187775" y="5840907"/>
            <a:ext cx="6097836" cy="369332"/>
          </a:xfrm>
          <a:prstGeom prst="rect">
            <a:avLst/>
          </a:prstGeom>
          <a:noFill/>
        </p:spPr>
        <p:txBody>
          <a:bodyPr wrap="square">
            <a:spAutoFit/>
          </a:bodyPr>
          <a:lstStyle/>
          <a:p>
            <a:r>
              <a:rPr lang="en-US" dirty="0">
                <a:latin typeface="Abadi" panose="020B0604020104020204" pitchFamily="34" charset="0"/>
                <a:hlinkClick r:id="rId3"/>
              </a:rPr>
              <a:t>EDA with SQL</a:t>
            </a:r>
            <a:endParaRPr lang="en-NG" dirty="0">
              <a:latin typeface="Abadi" panose="020B0604020104020204" pitchFamily="34" charset="0"/>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388126"/>
            <a:ext cx="10515600" cy="3503364"/>
          </a:xfrm>
          <a:prstGeom prst="rect">
            <a:avLst/>
          </a:prstGeom>
        </p:spPr>
        <p:txBody>
          <a:bodyPr>
            <a:normAutofit/>
          </a:bodyPr>
          <a:lstStyle/>
          <a:p>
            <a:pPr marL="0" indent="0">
              <a:buNone/>
            </a:pPr>
            <a:r>
              <a:rPr lang="en-US" sz="2000" dirty="0">
                <a:solidFill>
                  <a:srgbClr val="000000"/>
                </a:solidFill>
                <a:latin typeface="Abadi" panose="020B0604020104020204" pitchFamily="34" charset="0"/>
              </a:rPr>
              <a:t>Markers of all Launch Sites:</a:t>
            </a:r>
          </a:p>
          <a:p>
            <a:pPr lvl="1"/>
            <a:r>
              <a:rPr lang="en-US" sz="1800" dirty="0">
                <a:solidFill>
                  <a:srgbClr val="000000"/>
                </a:solidFill>
                <a:latin typeface="Abadi" panose="020B0604020104020204" pitchFamily="34" charset="0"/>
              </a:rPr>
              <a:t>Added Marker with Circle, Popup Label and Text Label of NASA Johnson Space Center using its latitude and longitude coordinates as a start location.</a:t>
            </a:r>
          </a:p>
          <a:p>
            <a:pPr lvl="1"/>
            <a:r>
              <a:rPr lang="en-US" sz="1800" dirty="0">
                <a:solidFill>
                  <a:srgbClr val="000000"/>
                </a:solidFill>
                <a:latin typeface="Abadi" panose="020B0604020104020204" pitchFamily="34" charset="0"/>
              </a:rPr>
              <a:t>Added Markers with Circle, Popup Label and Text Label of all Launch Sites using their latitude and longitude coordinates to show their geographical locations and proximity to Equator and coasts.</a:t>
            </a:r>
          </a:p>
          <a:p>
            <a:pPr marL="0" indent="0">
              <a:buNone/>
            </a:pPr>
            <a:r>
              <a:rPr lang="en-US" sz="2000" dirty="0" err="1">
                <a:solidFill>
                  <a:srgbClr val="000000"/>
                </a:solidFill>
                <a:latin typeface="Abadi" panose="020B0604020104020204" pitchFamily="34" charset="0"/>
              </a:rPr>
              <a:t>Coloured</a:t>
            </a:r>
            <a:r>
              <a:rPr lang="en-US" sz="2000" dirty="0">
                <a:solidFill>
                  <a:srgbClr val="000000"/>
                </a:solidFill>
                <a:latin typeface="Abadi" panose="020B0604020104020204" pitchFamily="34" charset="0"/>
              </a:rPr>
              <a:t> Markers of the launch outcomes for each Launch Site: </a:t>
            </a:r>
          </a:p>
          <a:p>
            <a:pPr lvl="1"/>
            <a:r>
              <a:rPr lang="en-US" sz="1800" dirty="0">
                <a:solidFill>
                  <a:srgbClr val="000000"/>
                </a:solidFill>
                <a:latin typeface="Abadi" panose="020B0604020104020204" pitchFamily="34" charset="0"/>
              </a:rPr>
              <a:t>Added </a:t>
            </a:r>
            <a:r>
              <a:rPr lang="en-US" sz="1800" dirty="0" err="1">
                <a:solidFill>
                  <a:srgbClr val="000000"/>
                </a:solidFill>
                <a:latin typeface="Abadi" panose="020B0604020104020204" pitchFamily="34" charset="0"/>
              </a:rPr>
              <a:t>coloured</a:t>
            </a:r>
            <a:r>
              <a:rPr lang="en-US" sz="1800" dirty="0">
                <a:solidFill>
                  <a:srgbClr val="000000"/>
                </a:solidFill>
                <a:latin typeface="Abadi" panose="020B0604020104020204" pitchFamily="34" charset="0"/>
              </a:rPr>
              <a:t> Markers of success (Green) and failed (Red) launches using Marker Cluster to identify which launch sites have relatively high success rates. </a:t>
            </a:r>
          </a:p>
          <a:p>
            <a:pPr marL="0" indent="0">
              <a:buNone/>
            </a:pPr>
            <a:r>
              <a:rPr lang="en-US" sz="2000" dirty="0">
                <a:solidFill>
                  <a:srgbClr val="000000"/>
                </a:solidFill>
                <a:latin typeface="Abadi" panose="020B0604020104020204" pitchFamily="34" charset="0"/>
              </a:rPr>
              <a:t>Distances between a Launch Site to its proximities:</a:t>
            </a:r>
          </a:p>
          <a:p>
            <a:pPr lvl="1"/>
            <a:r>
              <a:rPr lang="en-US" sz="1800" dirty="0">
                <a:solidFill>
                  <a:srgbClr val="000000"/>
                </a:solidFill>
                <a:latin typeface="Abadi" panose="020B0604020104020204" pitchFamily="34" charset="0"/>
              </a:rPr>
              <a:t>Added </a:t>
            </a:r>
            <a:r>
              <a:rPr lang="en-US" sz="1800" dirty="0" err="1">
                <a:solidFill>
                  <a:srgbClr val="000000"/>
                </a:solidFill>
                <a:latin typeface="Abadi" panose="020B0604020104020204" pitchFamily="34" charset="0"/>
              </a:rPr>
              <a:t>coloured</a:t>
            </a:r>
            <a:r>
              <a:rPr lang="en-US" sz="1800" dirty="0">
                <a:solidFill>
                  <a:srgbClr val="000000"/>
                </a:solidFill>
                <a:latin typeface="Abadi" panose="020B0604020104020204" pitchFamily="34" charset="0"/>
              </a:rPr>
              <a:t> Lines to show distances between the Launch Site KSC LC-39A (as an example) and its proximities like Railway, Highway, Coastline and Closest City. </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xtBox 5">
            <a:extLst>
              <a:ext uri="{FF2B5EF4-FFF2-40B4-BE49-F238E27FC236}">
                <a16:creationId xmlns:a16="http://schemas.microsoft.com/office/drawing/2014/main" id="{A3236FBC-0B91-4F89-ABF8-07A9B62EB38D}"/>
              </a:ext>
            </a:extLst>
          </p:cNvPr>
          <p:cNvSpPr txBox="1"/>
          <p:nvPr/>
        </p:nvSpPr>
        <p:spPr>
          <a:xfrm>
            <a:off x="4197426" y="5765352"/>
            <a:ext cx="6097836" cy="369332"/>
          </a:xfrm>
          <a:prstGeom prst="rect">
            <a:avLst/>
          </a:prstGeom>
          <a:noFill/>
        </p:spPr>
        <p:txBody>
          <a:bodyPr wrap="square">
            <a:spAutoFit/>
          </a:bodyPr>
          <a:lstStyle/>
          <a:p>
            <a:r>
              <a:rPr lang="en-US" dirty="0">
                <a:latin typeface="Abadi" panose="020B0604020104020204" pitchFamily="34" charset="0"/>
                <a:hlinkClick r:id="rId3"/>
              </a:rPr>
              <a:t>Build an Interactive Map with Folium</a:t>
            </a:r>
            <a:endParaRPr lang="en-NG" dirty="0">
              <a:latin typeface="Abadi" panose="020B0604020104020204" pitchFamily="34" charset="0"/>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31829"/>
            <a:ext cx="9745589" cy="4024332"/>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000" b="0" i="0" u="none" strike="noStrike" baseline="0" dirty="0">
                <a:solidFill>
                  <a:srgbClr val="000000"/>
                </a:solidFill>
                <a:latin typeface="Abadi" panose="020B0604020104020204" pitchFamily="34" charset="0"/>
              </a:rPr>
              <a:t>Launch Sites Dropdown List: </a:t>
            </a:r>
          </a:p>
          <a:p>
            <a:pPr lvl="1">
              <a:lnSpc>
                <a:spcPct val="100000"/>
              </a:lnSpc>
              <a:spcBef>
                <a:spcPts val="1400"/>
              </a:spcBef>
            </a:pPr>
            <a:r>
              <a:rPr lang="en-US" sz="1800" b="0" i="0" u="none" strike="noStrike" baseline="0" dirty="0">
                <a:solidFill>
                  <a:srgbClr val="000000"/>
                </a:solidFill>
                <a:latin typeface="Abadi" panose="020B0604020104020204" pitchFamily="34" charset="0"/>
              </a:rPr>
              <a:t>Added a dropdown list to enable Launch Site selection. </a:t>
            </a:r>
          </a:p>
          <a:p>
            <a:pPr marL="0" indent="0">
              <a:lnSpc>
                <a:spcPct val="100000"/>
              </a:lnSpc>
              <a:spcBef>
                <a:spcPts val="1400"/>
              </a:spcBef>
              <a:buNone/>
            </a:pPr>
            <a:r>
              <a:rPr lang="en-US" sz="2000" dirty="0">
                <a:solidFill>
                  <a:srgbClr val="000000"/>
                </a:solidFill>
                <a:latin typeface="Abadi" panose="020B0604020104020204" pitchFamily="34" charset="0"/>
              </a:rPr>
              <a:t>Pie Chart showing Success Launches (All Sites/Certain Site):</a:t>
            </a:r>
          </a:p>
          <a:p>
            <a:pPr lvl="1">
              <a:lnSpc>
                <a:spcPct val="100000"/>
              </a:lnSpc>
              <a:spcBef>
                <a:spcPts val="1400"/>
              </a:spcBef>
            </a:pPr>
            <a:r>
              <a:rPr lang="en-US" sz="1800" dirty="0">
                <a:solidFill>
                  <a:srgbClr val="000000"/>
                </a:solidFill>
                <a:latin typeface="Abadi" panose="020B0604020104020204" pitchFamily="34" charset="0"/>
              </a:rPr>
              <a:t>Added a pie chart to show the total successful launches count for all sites and the Success vs. Failed counts for the site, if a specific Launch Site was selected. </a:t>
            </a:r>
          </a:p>
          <a:p>
            <a:pPr marL="0" indent="0">
              <a:lnSpc>
                <a:spcPct val="100000"/>
              </a:lnSpc>
              <a:spcBef>
                <a:spcPts val="1400"/>
              </a:spcBef>
              <a:buNone/>
            </a:pPr>
            <a:r>
              <a:rPr lang="en-US" sz="2000" dirty="0">
                <a:solidFill>
                  <a:srgbClr val="000000"/>
                </a:solidFill>
                <a:latin typeface="Abadi" panose="020B0604020104020204" pitchFamily="34" charset="0"/>
              </a:rPr>
              <a:t>Slider of Payload Mass Range:</a:t>
            </a:r>
          </a:p>
          <a:p>
            <a:pPr lvl="1">
              <a:lnSpc>
                <a:spcPct val="100000"/>
              </a:lnSpc>
              <a:spcBef>
                <a:spcPts val="1400"/>
              </a:spcBef>
            </a:pPr>
            <a:r>
              <a:rPr lang="en-US" sz="1800" b="0" i="0" u="none" strike="noStrike" baseline="0" dirty="0">
                <a:solidFill>
                  <a:srgbClr val="000000"/>
                </a:solidFill>
                <a:latin typeface="Abadi" panose="020B0604020104020204" pitchFamily="34" charset="0"/>
              </a:rPr>
              <a:t>Added a slider to select Payload range. </a:t>
            </a:r>
          </a:p>
          <a:p>
            <a:pPr marL="0" indent="0">
              <a:lnSpc>
                <a:spcPct val="100000"/>
              </a:lnSpc>
              <a:spcBef>
                <a:spcPts val="1400"/>
              </a:spcBef>
              <a:buNone/>
            </a:pPr>
            <a:r>
              <a:rPr lang="en-US" sz="2000" dirty="0">
                <a:solidFill>
                  <a:srgbClr val="000000"/>
                </a:solidFill>
                <a:latin typeface="Abadi" panose="020B0604020104020204" pitchFamily="34" charset="0"/>
              </a:rPr>
              <a:t>Scatter Chart of Payload Mass vs. Success Rate for the different Booster Versions:</a:t>
            </a:r>
          </a:p>
          <a:p>
            <a:pPr lvl="1">
              <a:lnSpc>
                <a:spcPct val="100000"/>
              </a:lnSpc>
              <a:spcBef>
                <a:spcPts val="1400"/>
              </a:spcBef>
            </a:pPr>
            <a:r>
              <a:rPr lang="en-US" sz="1800" b="0" i="0" u="none" strike="noStrike" baseline="0" dirty="0">
                <a:solidFill>
                  <a:srgbClr val="000000"/>
                </a:solidFill>
                <a:latin typeface="Abadi" panose="020B0604020104020204" pitchFamily="34" charset="0"/>
              </a:rPr>
              <a:t>Added a scatter chart to show the correlation between Payload and Launch Success. </a:t>
            </a:r>
            <a:endParaRPr lang="en-US" sz="18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TextBox 5">
            <a:extLst>
              <a:ext uri="{FF2B5EF4-FFF2-40B4-BE49-F238E27FC236}">
                <a16:creationId xmlns:a16="http://schemas.microsoft.com/office/drawing/2014/main" id="{BA26F2B9-9140-486D-9E1F-32590065DE51}"/>
              </a:ext>
            </a:extLst>
          </p:cNvPr>
          <p:cNvSpPr txBox="1"/>
          <p:nvPr/>
        </p:nvSpPr>
        <p:spPr>
          <a:xfrm>
            <a:off x="4296577" y="5765352"/>
            <a:ext cx="6097836" cy="369332"/>
          </a:xfrm>
          <a:prstGeom prst="rect">
            <a:avLst/>
          </a:prstGeom>
          <a:noFill/>
        </p:spPr>
        <p:txBody>
          <a:bodyPr wrap="square">
            <a:spAutoFit/>
          </a:bodyPr>
          <a:lstStyle/>
          <a:p>
            <a:r>
              <a:rPr lang="en-US" dirty="0">
                <a:latin typeface="Abadi" panose="020B0604020104020204" pitchFamily="34" charset="0"/>
                <a:hlinkClick r:id="rId3"/>
              </a:rPr>
              <a:t>GitHub URL: SpaceX Dash App</a:t>
            </a:r>
            <a:endParaRPr lang="en-NG" dirty="0">
              <a:latin typeface="Abadi" panose="020B0604020104020204" pitchFamily="34" charset="0"/>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1" name="Rectangle: Rounded Corners 20">
            <a:extLst>
              <a:ext uri="{FF2B5EF4-FFF2-40B4-BE49-F238E27FC236}">
                <a16:creationId xmlns:a16="http://schemas.microsoft.com/office/drawing/2014/main" id="{11BA6437-1E6A-4DB0-A359-689079FFB814}"/>
              </a:ext>
            </a:extLst>
          </p:cNvPr>
          <p:cNvSpPr/>
          <p:nvPr/>
        </p:nvSpPr>
        <p:spPr>
          <a:xfrm>
            <a:off x="440674" y="1595611"/>
            <a:ext cx="1946784" cy="183338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solidFill>
                  <a:srgbClr val="000000"/>
                </a:solidFill>
                <a:latin typeface="Abadi" panose="020B0604020104020204" pitchFamily="34" charset="0"/>
              </a:rPr>
              <a:t>Creating a NumPy array from the column “Class” in data </a:t>
            </a:r>
            <a:endParaRPr lang="en-NG" sz="1600" dirty="0">
              <a:solidFill>
                <a:srgbClr val="000000"/>
              </a:solidFill>
              <a:latin typeface="Abadi" panose="020B0604020104020204" pitchFamily="34" charset="0"/>
            </a:endParaRPr>
          </a:p>
        </p:txBody>
      </p:sp>
      <p:sp>
        <p:nvSpPr>
          <p:cNvPr id="22" name="Arrow: Right 21">
            <a:extLst>
              <a:ext uri="{FF2B5EF4-FFF2-40B4-BE49-F238E27FC236}">
                <a16:creationId xmlns:a16="http://schemas.microsoft.com/office/drawing/2014/main" id="{346AD0B3-7DB7-4533-903D-184162B22F8D}"/>
              </a:ext>
            </a:extLst>
          </p:cNvPr>
          <p:cNvSpPr/>
          <p:nvPr/>
        </p:nvSpPr>
        <p:spPr>
          <a:xfrm>
            <a:off x="2387458" y="2428280"/>
            <a:ext cx="892366" cy="3130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23" name="Rectangle: Rounded Corners 22">
            <a:extLst>
              <a:ext uri="{FF2B5EF4-FFF2-40B4-BE49-F238E27FC236}">
                <a16:creationId xmlns:a16="http://schemas.microsoft.com/office/drawing/2014/main" id="{63D4F752-6DDE-4A86-9601-3283AD47E7C4}"/>
              </a:ext>
            </a:extLst>
          </p:cNvPr>
          <p:cNvSpPr/>
          <p:nvPr/>
        </p:nvSpPr>
        <p:spPr>
          <a:xfrm>
            <a:off x="8972458" y="1595610"/>
            <a:ext cx="1946782" cy="183338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solidFill>
                  <a:srgbClr val="000000"/>
                </a:solidFill>
                <a:latin typeface="Abadi" panose="020B0604020104020204" pitchFamily="34" charset="0"/>
              </a:rPr>
              <a:t>Creating a </a:t>
            </a:r>
            <a:r>
              <a:rPr lang="en-US" sz="1600" dirty="0" err="1">
                <a:solidFill>
                  <a:srgbClr val="000000"/>
                </a:solidFill>
                <a:latin typeface="Abadi" panose="020B0604020104020204" pitchFamily="34" charset="0"/>
              </a:rPr>
              <a:t>GridSearchCV</a:t>
            </a:r>
            <a:r>
              <a:rPr lang="en-US" sz="1600" dirty="0">
                <a:solidFill>
                  <a:srgbClr val="000000"/>
                </a:solidFill>
                <a:latin typeface="Abadi" panose="020B0604020104020204" pitchFamily="34" charset="0"/>
              </a:rPr>
              <a:t> object with cv = 10 to find the best parameters </a:t>
            </a:r>
            <a:endParaRPr lang="en-NG" sz="1600" dirty="0">
              <a:solidFill>
                <a:srgbClr val="000000"/>
              </a:solidFill>
              <a:latin typeface="Abadi" panose="020B0604020104020204" pitchFamily="34" charset="0"/>
            </a:endParaRPr>
          </a:p>
        </p:txBody>
      </p:sp>
      <p:sp>
        <p:nvSpPr>
          <p:cNvPr id="24" name="Arrow: Right 23">
            <a:extLst>
              <a:ext uri="{FF2B5EF4-FFF2-40B4-BE49-F238E27FC236}">
                <a16:creationId xmlns:a16="http://schemas.microsoft.com/office/drawing/2014/main" id="{08EEBFC5-D06A-4C70-9A6F-3E5107D25EB7}"/>
              </a:ext>
            </a:extLst>
          </p:cNvPr>
          <p:cNvSpPr/>
          <p:nvPr/>
        </p:nvSpPr>
        <p:spPr>
          <a:xfrm>
            <a:off x="5203634" y="2431045"/>
            <a:ext cx="892366" cy="3130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25" name="Rectangle: Rounded Corners 24">
            <a:extLst>
              <a:ext uri="{FF2B5EF4-FFF2-40B4-BE49-F238E27FC236}">
                <a16:creationId xmlns:a16="http://schemas.microsoft.com/office/drawing/2014/main" id="{66475A92-81AA-4DFF-B5CE-3F81A7BD5A36}"/>
              </a:ext>
            </a:extLst>
          </p:cNvPr>
          <p:cNvSpPr/>
          <p:nvPr/>
        </p:nvSpPr>
        <p:spPr>
          <a:xfrm>
            <a:off x="6113233" y="1595611"/>
            <a:ext cx="1946783" cy="183338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solidFill>
                  <a:srgbClr val="000000"/>
                </a:solidFill>
                <a:latin typeface="Abadi" panose="020B0604020104020204" pitchFamily="34" charset="0"/>
              </a:rPr>
              <a:t>Splitting the data into training and testing sets with </a:t>
            </a:r>
            <a:r>
              <a:rPr lang="en-US" sz="1600" dirty="0" err="1">
                <a:solidFill>
                  <a:srgbClr val="000000"/>
                </a:solidFill>
                <a:latin typeface="Abadi" panose="020B0604020104020204" pitchFamily="34" charset="0"/>
              </a:rPr>
              <a:t>train_test_split</a:t>
            </a:r>
            <a:r>
              <a:rPr lang="en-US" sz="1600" dirty="0">
                <a:solidFill>
                  <a:srgbClr val="000000"/>
                </a:solidFill>
                <a:latin typeface="Abadi" panose="020B0604020104020204" pitchFamily="34" charset="0"/>
              </a:rPr>
              <a:t> function </a:t>
            </a:r>
            <a:endParaRPr lang="en-NG" sz="1600" dirty="0">
              <a:solidFill>
                <a:srgbClr val="000000"/>
              </a:solidFill>
              <a:latin typeface="Abadi" panose="020B0604020104020204" pitchFamily="34" charset="0"/>
            </a:endParaRPr>
          </a:p>
        </p:txBody>
      </p:sp>
      <p:sp>
        <p:nvSpPr>
          <p:cNvPr id="26" name="Arrow: Right 25">
            <a:extLst>
              <a:ext uri="{FF2B5EF4-FFF2-40B4-BE49-F238E27FC236}">
                <a16:creationId xmlns:a16="http://schemas.microsoft.com/office/drawing/2014/main" id="{EFE63F8D-5AAF-474F-976C-5C345F7F8DEE}"/>
              </a:ext>
            </a:extLst>
          </p:cNvPr>
          <p:cNvSpPr/>
          <p:nvPr/>
        </p:nvSpPr>
        <p:spPr>
          <a:xfrm>
            <a:off x="8070054" y="2428280"/>
            <a:ext cx="892366" cy="3130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27" name="Rectangle: Rounded Corners 26">
            <a:extLst>
              <a:ext uri="{FF2B5EF4-FFF2-40B4-BE49-F238E27FC236}">
                <a16:creationId xmlns:a16="http://schemas.microsoft.com/office/drawing/2014/main" id="{7E2F59F1-D1FF-42E3-929A-7923038E0F6F}"/>
              </a:ext>
            </a:extLst>
          </p:cNvPr>
          <p:cNvSpPr/>
          <p:nvPr/>
        </p:nvSpPr>
        <p:spPr>
          <a:xfrm>
            <a:off x="3274083" y="1595610"/>
            <a:ext cx="1946784" cy="183339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solidFill>
                  <a:srgbClr val="000000"/>
                </a:solidFill>
                <a:latin typeface="Abadi" panose="020B0604020104020204" pitchFamily="34" charset="0"/>
              </a:rPr>
              <a:t>Standardizing the data with </a:t>
            </a:r>
            <a:r>
              <a:rPr lang="en-US" sz="1600" dirty="0" err="1">
                <a:solidFill>
                  <a:srgbClr val="000000"/>
                </a:solidFill>
                <a:latin typeface="Abadi" panose="020B0604020104020204" pitchFamily="34" charset="0"/>
              </a:rPr>
              <a:t>StandardScaler</a:t>
            </a:r>
            <a:r>
              <a:rPr lang="en-US" sz="1600" dirty="0">
                <a:solidFill>
                  <a:srgbClr val="000000"/>
                </a:solidFill>
                <a:latin typeface="Abadi" panose="020B0604020104020204" pitchFamily="34" charset="0"/>
              </a:rPr>
              <a:t>, then fitting and transforming it </a:t>
            </a:r>
            <a:endParaRPr lang="en-NG" sz="1600" dirty="0">
              <a:solidFill>
                <a:srgbClr val="000000"/>
              </a:solidFill>
              <a:latin typeface="Abadi" panose="020B0604020104020204" pitchFamily="34" charset="0"/>
            </a:endParaRPr>
          </a:p>
        </p:txBody>
      </p:sp>
      <p:sp>
        <p:nvSpPr>
          <p:cNvPr id="28" name="Arrow: Right 27">
            <a:extLst>
              <a:ext uri="{FF2B5EF4-FFF2-40B4-BE49-F238E27FC236}">
                <a16:creationId xmlns:a16="http://schemas.microsoft.com/office/drawing/2014/main" id="{17DAF46A-3FA6-44D7-9CA1-6F1197550BC0}"/>
              </a:ext>
            </a:extLst>
          </p:cNvPr>
          <p:cNvSpPr/>
          <p:nvPr/>
        </p:nvSpPr>
        <p:spPr>
          <a:xfrm rot="5400000">
            <a:off x="9511663" y="3717986"/>
            <a:ext cx="892366" cy="3130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29" name="Arrow: Right 28">
            <a:extLst>
              <a:ext uri="{FF2B5EF4-FFF2-40B4-BE49-F238E27FC236}">
                <a16:creationId xmlns:a16="http://schemas.microsoft.com/office/drawing/2014/main" id="{1DA436F9-90B9-498B-9D29-2F9055C75E34}"/>
              </a:ext>
            </a:extLst>
          </p:cNvPr>
          <p:cNvSpPr/>
          <p:nvPr/>
        </p:nvSpPr>
        <p:spPr>
          <a:xfrm rot="10800000">
            <a:off x="8140062" y="5105191"/>
            <a:ext cx="892366" cy="3130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dirty="0"/>
          </a:p>
        </p:txBody>
      </p:sp>
      <p:sp>
        <p:nvSpPr>
          <p:cNvPr id="30" name="Arrow: Right 29">
            <a:extLst>
              <a:ext uri="{FF2B5EF4-FFF2-40B4-BE49-F238E27FC236}">
                <a16:creationId xmlns:a16="http://schemas.microsoft.com/office/drawing/2014/main" id="{DFF4A181-4F0F-40E8-A8FA-8C0B22D5FA88}"/>
              </a:ext>
            </a:extLst>
          </p:cNvPr>
          <p:cNvSpPr/>
          <p:nvPr/>
        </p:nvSpPr>
        <p:spPr>
          <a:xfrm rot="10800000">
            <a:off x="5315603" y="5099946"/>
            <a:ext cx="892366" cy="3130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dirty="0"/>
          </a:p>
        </p:txBody>
      </p:sp>
      <p:sp>
        <p:nvSpPr>
          <p:cNvPr id="31" name="Arrow: Right 30">
            <a:extLst>
              <a:ext uri="{FF2B5EF4-FFF2-40B4-BE49-F238E27FC236}">
                <a16:creationId xmlns:a16="http://schemas.microsoft.com/office/drawing/2014/main" id="{DD814336-7A9F-468D-8374-7393FBF42C1E}"/>
              </a:ext>
            </a:extLst>
          </p:cNvPr>
          <p:cNvSpPr/>
          <p:nvPr/>
        </p:nvSpPr>
        <p:spPr>
          <a:xfrm rot="10800000">
            <a:off x="2491143" y="5112591"/>
            <a:ext cx="892366" cy="3130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dirty="0"/>
          </a:p>
        </p:txBody>
      </p:sp>
      <p:sp>
        <p:nvSpPr>
          <p:cNvPr id="32" name="Rectangle: Rounded Corners 31">
            <a:extLst>
              <a:ext uri="{FF2B5EF4-FFF2-40B4-BE49-F238E27FC236}">
                <a16:creationId xmlns:a16="http://schemas.microsoft.com/office/drawing/2014/main" id="{68838EC1-0184-4BFD-9AD9-E50EFD3F2333}"/>
              </a:ext>
            </a:extLst>
          </p:cNvPr>
          <p:cNvSpPr/>
          <p:nvPr/>
        </p:nvSpPr>
        <p:spPr>
          <a:xfrm>
            <a:off x="9032428" y="4345039"/>
            <a:ext cx="1946782" cy="183338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solidFill>
                  <a:srgbClr val="000000"/>
                </a:solidFill>
                <a:latin typeface="Abadi" panose="020B0604020104020204" pitchFamily="34" charset="0"/>
              </a:rPr>
              <a:t>Applying </a:t>
            </a:r>
            <a:r>
              <a:rPr lang="en-US" sz="1600" dirty="0" err="1">
                <a:solidFill>
                  <a:srgbClr val="000000"/>
                </a:solidFill>
                <a:latin typeface="Abadi" panose="020B0604020104020204" pitchFamily="34" charset="0"/>
              </a:rPr>
              <a:t>GridSearchCV</a:t>
            </a:r>
            <a:r>
              <a:rPr lang="en-US" sz="1600" dirty="0">
                <a:solidFill>
                  <a:srgbClr val="000000"/>
                </a:solidFill>
                <a:latin typeface="Abadi" panose="020B0604020104020204" pitchFamily="34" charset="0"/>
              </a:rPr>
              <a:t> on </a:t>
            </a:r>
            <a:r>
              <a:rPr lang="en-US" sz="1600" dirty="0" err="1">
                <a:solidFill>
                  <a:srgbClr val="000000"/>
                </a:solidFill>
                <a:latin typeface="Abadi" panose="020B0604020104020204" pitchFamily="34" charset="0"/>
              </a:rPr>
              <a:t>LogReg</a:t>
            </a:r>
            <a:r>
              <a:rPr lang="en-US" sz="1600" dirty="0">
                <a:solidFill>
                  <a:srgbClr val="000000"/>
                </a:solidFill>
                <a:latin typeface="Abadi" panose="020B0604020104020204" pitchFamily="34" charset="0"/>
              </a:rPr>
              <a:t>, SVM, Decision Tree, and KNN models </a:t>
            </a:r>
            <a:endParaRPr lang="en-NG" sz="1600" dirty="0">
              <a:solidFill>
                <a:srgbClr val="000000"/>
              </a:solidFill>
              <a:latin typeface="Abadi" panose="020B0604020104020204" pitchFamily="34" charset="0"/>
            </a:endParaRPr>
          </a:p>
        </p:txBody>
      </p:sp>
      <p:sp>
        <p:nvSpPr>
          <p:cNvPr id="33" name="Rectangle: Rounded Corners 32">
            <a:extLst>
              <a:ext uri="{FF2B5EF4-FFF2-40B4-BE49-F238E27FC236}">
                <a16:creationId xmlns:a16="http://schemas.microsoft.com/office/drawing/2014/main" id="{E3E9DC6D-1218-49BB-9640-BCC5DF610B1F}"/>
              </a:ext>
            </a:extLst>
          </p:cNvPr>
          <p:cNvSpPr/>
          <p:nvPr/>
        </p:nvSpPr>
        <p:spPr>
          <a:xfrm>
            <a:off x="6193280" y="4339794"/>
            <a:ext cx="1946782" cy="183338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solidFill>
                  <a:srgbClr val="000000"/>
                </a:solidFill>
                <a:latin typeface="Abadi" panose="020B0604020104020204" pitchFamily="34" charset="0"/>
              </a:rPr>
              <a:t>Calculating the accuracy on the test data using the method .score() for all models </a:t>
            </a:r>
            <a:endParaRPr lang="en-NG" sz="1600" dirty="0">
              <a:solidFill>
                <a:srgbClr val="000000"/>
              </a:solidFill>
              <a:latin typeface="Abadi" panose="020B0604020104020204" pitchFamily="34" charset="0"/>
            </a:endParaRPr>
          </a:p>
        </p:txBody>
      </p:sp>
      <p:sp>
        <p:nvSpPr>
          <p:cNvPr id="34" name="Rectangle: Rounded Corners 33">
            <a:extLst>
              <a:ext uri="{FF2B5EF4-FFF2-40B4-BE49-F238E27FC236}">
                <a16:creationId xmlns:a16="http://schemas.microsoft.com/office/drawing/2014/main" id="{AF04468E-C765-4BDB-91EC-E1083481B5CC}"/>
              </a:ext>
            </a:extLst>
          </p:cNvPr>
          <p:cNvSpPr/>
          <p:nvPr/>
        </p:nvSpPr>
        <p:spPr>
          <a:xfrm>
            <a:off x="3368820" y="4339793"/>
            <a:ext cx="1946782" cy="183338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solidFill>
                  <a:srgbClr val="000000"/>
                </a:solidFill>
                <a:latin typeface="Abadi" panose="020B0604020104020204" pitchFamily="34" charset="0"/>
              </a:rPr>
              <a:t>Examining the confusion matrix for all models </a:t>
            </a:r>
            <a:endParaRPr lang="en-NG" sz="1600" dirty="0">
              <a:solidFill>
                <a:srgbClr val="000000"/>
              </a:solidFill>
              <a:latin typeface="Abadi" panose="020B0604020104020204" pitchFamily="34" charset="0"/>
            </a:endParaRPr>
          </a:p>
        </p:txBody>
      </p:sp>
      <p:sp>
        <p:nvSpPr>
          <p:cNvPr id="35" name="Rectangle: Rounded Corners 34">
            <a:extLst>
              <a:ext uri="{FF2B5EF4-FFF2-40B4-BE49-F238E27FC236}">
                <a16:creationId xmlns:a16="http://schemas.microsoft.com/office/drawing/2014/main" id="{8DAF2563-1171-474C-BE02-380CFF4455FE}"/>
              </a:ext>
            </a:extLst>
          </p:cNvPr>
          <p:cNvSpPr/>
          <p:nvPr/>
        </p:nvSpPr>
        <p:spPr>
          <a:xfrm>
            <a:off x="529672" y="4339792"/>
            <a:ext cx="1946782" cy="183338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solidFill>
                  <a:srgbClr val="000000"/>
                </a:solidFill>
                <a:latin typeface="Abadi" panose="020B0604020104020204" pitchFamily="34" charset="0"/>
              </a:rPr>
              <a:t>Finding the method performs best by examining the </a:t>
            </a:r>
            <a:r>
              <a:rPr lang="en-US" sz="1600" dirty="0" err="1">
                <a:solidFill>
                  <a:srgbClr val="000000"/>
                </a:solidFill>
                <a:latin typeface="Abadi" panose="020B0604020104020204" pitchFamily="34" charset="0"/>
              </a:rPr>
              <a:t>Jaccard_score</a:t>
            </a:r>
            <a:r>
              <a:rPr lang="en-US" sz="1600" dirty="0">
                <a:solidFill>
                  <a:srgbClr val="000000"/>
                </a:solidFill>
                <a:latin typeface="Abadi" panose="020B0604020104020204" pitchFamily="34" charset="0"/>
              </a:rPr>
              <a:t> and F1_score metrics </a:t>
            </a:r>
            <a:endParaRPr lang="en-NG" sz="1600" dirty="0">
              <a:solidFill>
                <a:srgbClr val="000000"/>
              </a:solidFill>
              <a:latin typeface="Abadi" panose="020B0604020104020204" pitchFamily="34" charset="0"/>
            </a:endParaRPr>
          </a:p>
        </p:txBody>
      </p:sp>
      <p:sp>
        <p:nvSpPr>
          <p:cNvPr id="36" name="TextBox 35">
            <a:extLst>
              <a:ext uri="{FF2B5EF4-FFF2-40B4-BE49-F238E27FC236}">
                <a16:creationId xmlns:a16="http://schemas.microsoft.com/office/drawing/2014/main" id="{E643A61A-4731-4D6E-B9DD-F21A8E821915}"/>
              </a:ext>
            </a:extLst>
          </p:cNvPr>
          <p:cNvSpPr txBox="1"/>
          <p:nvPr/>
        </p:nvSpPr>
        <p:spPr>
          <a:xfrm>
            <a:off x="4342211" y="6279436"/>
            <a:ext cx="6097836" cy="369332"/>
          </a:xfrm>
          <a:prstGeom prst="rect">
            <a:avLst/>
          </a:prstGeom>
          <a:noFill/>
        </p:spPr>
        <p:txBody>
          <a:bodyPr wrap="square">
            <a:spAutoFit/>
          </a:bodyPr>
          <a:lstStyle/>
          <a:p>
            <a:r>
              <a:rPr lang="en-US" dirty="0">
                <a:latin typeface="Abadi" panose="020B0604020104020204" pitchFamily="34" charset="0"/>
                <a:hlinkClick r:id="rId3"/>
              </a:rPr>
              <a:t>GitHub URL: Machine Learning Prediction</a:t>
            </a:r>
            <a:endParaRPr lang="en-NG" dirty="0">
              <a:latin typeface="Abadi" panose="020B0604020104020204" pitchFamily="34" charset="0"/>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6" name="Content Placeholder 2">
            <a:extLst>
              <a:ext uri="{FF2B5EF4-FFF2-40B4-BE49-F238E27FC236}">
                <a16:creationId xmlns:a16="http://schemas.microsoft.com/office/drawing/2014/main" id="{90509F0C-D1AE-4782-9478-F7FAC5D081A5}"/>
              </a:ext>
            </a:extLst>
          </p:cNvPr>
          <p:cNvSpPr txBox="1">
            <a:spLocks/>
          </p:cNvSpPr>
          <p:nvPr/>
        </p:nvSpPr>
        <p:spPr>
          <a:xfrm>
            <a:off x="1094490" y="4109292"/>
            <a:ext cx="10592999" cy="2112509"/>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b="0" i="0" u="none" strike="noStrike" baseline="0" dirty="0">
                <a:solidFill>
                  <a:srgbClr val="000000"/>
                </a:solidFill>
                <a:latin typeface="Abadi" panose="020B0604020104020204" pitchFamily="34" charset="0"/>
              </a:rPr>
              <a:t>Explanation:</a:t>
            </a:r>
          </a:p>
          <a:p>
            <a:pPr lvl="1">
              <a:lnSpc>
                <a:spcPct val="100000"/>
              </a:lnSpc>
              <a:spcBef>
                <a:spcPts val="1400"/>
              </a:spcBef>
            </a:pPr>
            <a:r>
              <a:rPr lang="en-US" sz="1800" b="0" i="0" u="none" strike="noStrike" baseline="0" dirty="0">
                <a:solidFill>
                  <a:srgbClr val="000000"/>
                </a:solidFill>
                <a:latin typeface="Abadi" panose="020B0604020104020204" pitchFamily="34" charset="0"/>
              </a:rPr>
              <a:t>The earliest flights all failed while the latest flights all succeeded. </a:t>
            </a:r>
          </a:p>
          <a:p>
            <a:pPr lvl="1">
              <a:lnSpc>
                <a:spcPct val="100000"/>
              </a:lnSpc>
              <a:spcBef>
                <a:spcPts val="1400"/>
              </a:spcBef>
            </a:pPr>
            <a:r>
              <a:rPr lang="en-US" sz="1800" dirty="0">
                <a:solidFill>
                  <a:srgbClr val="000000"/>
                </a:solidFill>
                <a:latin typeface="Abadi" panose="020B0604020104020204" pitchFamily="34" charset="0"/>
              </a:rPr>
              <a:t>The CCAFS SLC 40 launch site has about a half of all launches.</a:t>
            </a:r>
          </a:p>
          <a:p>
            <a:pPr lvl="1">
              <a:lnSpc>
                <a:spcPct val="100000"/>
              </a:lnSpc>
              <a:spcBef>
                <a:spcPts val="1400"/>
              </a:spcBef>
            </a:pPr>
            <a:r>
              <a:rPr lang="en-US" sz="1800" dirty="0">
                <a:solidFill>
                  <a:srgbClr val="000000"/>
                </a:solidFill>
                <a:latin typeface="Abadi" panose="020B0604020104020204" pitchFamily="34" charset="0"/>
              </a:rPr>
              <a:t>VAFB SLC 4E and KSC LC 39A have higher success rates.</a:t>
            </a:r>
          </a:p>
          <a:p>
            <a:pPr lvl="1">
              <a:lnSpc>
                <a:spcPct val="100000"/>
              </a:lnSpc>
              <a:spcBef>
                <a:spcPts val="1400"/>
              </a:spcBef>
            </a:pPr>
            <a:r>
              <a:rPr lang="en-US" sz="1800" dirty="0">
                <a:solidFill>
                  <a:srgbClr val="000000"/>
                </a:solidFill>
                <a:latin typeface="Abadi" panose="020B0604020104020204" pitchFamily="34" charset="0"/>
              </a:rPr>
              <a:t>It can be assumed that each new launch has a higher rate of success. </a:t>
            </a:r>
          </a:p>
        </p:txBody>
      </p:sp>
      <p:pic>
        <p:nvPicPr>
          <p:cNvPr id="7" name="Picture 6">
            <a:extLst>
              <a:ext uri="{FF2B5EF4-FFF2-40B4-BE49-F238E27FC236}">
                <a16:creationId xmlns:a16="http://schemas.microsoft.com/office/drawing/2014/main" id="{DBC518B8-C672-4F43-BE50-7DDA0D093504}"/>
              </a:ext>
            </a:extLst>
          </p:cNvPr>
          <p:cNvPicPr>
            <a:picLocks noChangeAspect="1"/>
          </p:cNvPicPr>
          <p:nvPr/>
        </p:nvPicPr>
        <p:blipFill>
          <a:blip r:embed="rId3"/>
          <a:stretch>
            <a:fillRect/>
          </a:stretch>
        </p:blipFill>
        <p:spPr>
          <a:xfrm>
            <a:off x="565532" y="1523272"/>
            <a:ext cx="11060935" cy="249467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dirty="0"/>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Launch Site</a:t>
            </a:r>
            <a:endParaRPr lang="en-US" dirty="0">
              <a:solidFill>
                <a:srgbClr val="0B49CB"/>
              </a:solidFill>
              <a:latin typeface="Abadi"/>
            </a:endParaRPr>
          </a:p>
        </p:txBody>
      </p:sp>
      <p:pic>
        <p:nvPicPr>
          <p:cNvPr id="6" name="Picture 5">
            <a:extLst>
              <a:ext uri="{FF2B5EF4-FFF2-40B4-BE49-F238E27FC236}">
                <a16:creationId xmlns:a16="http://schemas.microsoft.com/office/drawing/2014/main" id="{03D3F352-B3A7-4BB5-8F74-6FE6CCA6EBF1}"/>
              </a:ext>
            </a:extLst>
          </p:cNvPr>
          <p:cNvPicPr>
            <a:picLocks noChangeAspect="1"/>
          </p:cNvPicPr>
          <p:nvPr/>
        </p:nvPicPr>
        <p:blipFill>
          <a:blip r:embed="rId3"/>
          <a:stretch>
            <a:fillRect/>
          </a:stretch>
        </p:blipFill>
        <p:spPr>
          <a:xfrm>
            <a:off x="770011" y="1508070"/>
            <a:ext cx="10631277" cy="2475770"/>
          </a:xfrm>
          <a:prstGeom prst="rect">
            <a:avLst/>
          </a:prstGeom>
        </p:spPr>
      </p:pic>
      <p:sp>
        <p:nvSpPr>
          <p:cNvPr id="9" name="Content Placeholder 2">
            <a:extLst>
              <a:ext uri="{FF2B5EF4-FFF2-40B4-BE49-F238E27FC236}">
                <a16:creationId xmlns:a16="http://schemas.microsoft.com/office/drawing/2014/main" id="{55DA24ED-AC93-43F5-B8D1-2F115F92A89F}"/>
              </a:ext>
            </a:extLst>
          </p:cNvPr>
          <p:cNvSpPr txBox="1">
            <a:spLocks/>
          </p:cNvSpPr>
          <p:nvPr/>
        </p:nvSpPr>
        <p:spPr>
          <a:xfrm>
            <a:off x="1094490" y="4109292"/>
            <a:ext cx="10592999" cy="211250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b="0" i="0" u="none" strike="noStrike" baseline="0" dirty="0">
                <a:solidFill>
                  <a:srgbClr val="000000"/>
                </a:solidFill>
                <a:latin typeface="Abadi" panose="020B0604020104020204" pitchFamily="34" charset="0"/>
              </a:rPr>
              <a:t>Explanation:</a:t>
            </a:r>
          </a:p>
          <a:p>
            <a:pPr lvl="1">
              <a:lnSpc>
                <a:spcPct val="100000"/>
              </a:lnSpc>
              <a:spcBef>
                <a:spcPts val="1400"/>
              </a:spcBef>
            </a:pPr>
            <a:r>
              <a:rPr lang="en-US" sz="1800" b="0" i="0" u="none" strike="noStrike" baseline="0" dirty="0">
                <a:solidFill>
                  <a:srgbClr val="000000"/>
                </a:solidFill>
                <a:latin typeface="Abadi" panose="020B0604020104020204" pitchFamily="34" charset="0"/>
              </a:rPr>
              <a:t>For every launch site the higher the payload mass, the higher the success rate.</a:t>
            </a:r>
          </a:p>
          <a:p>
            <a:pPr lvl="1">
              <a:lnSpc>
                <a:spcPct val="100000"/>
              </a:lnSpc>
              <a:spcBef>
                <a:spcPts val="1400"/>
              </a:spcBef>
            </a:pPr>
            <a:r>
              <a:rPr lang="en-US" sz="1800" b="0" i="0" u="none" strike="noStrike" baseline="0" dirty="0">
                <a:solidFill>
                  <a:srgbClr val="000000"/>
                </a:solidFill>
                <a:latin typeface="Abadi" panose="020B0604020104020204" pitchFamily="34" charset="0"/>
              </a:rPr>
              <a:t>Most of the launches with payload mass over 7000 kg were successful.</a:t>
            </a:r>
          </a:p>
          <a:p>
            <a:pPr lvl="1">
              <a:lnSpc>
                <a:spcPct val="100000"/>
              </a:lnSpc>
              <a:spcBef>
                <a:spcPts val="1400"/>
              </a:spcBef>
            </a:pPr>
            <a:r>
              <a:rPr lang="en-US" sz="1800" b="0" i="0" u="none" strike="noStrike" baseline="0" dirty="0">
                <a:solidFill>
                  <a:srgbClr val="000000"/>
                </a:solidFill>
                <a:latin typeface="Abadi" panose="020B0604020104020204" pitchFamily="34" charset="0"/>
              </a:rPr>
              <a:t>KSC LC 39A has a 100% success rate for payload mass under 5500 kg too. </a:t>
            </a:r>
            <a:endParaRPr lang="en-US" sz="1800" dirty="0">
              <a:solidFill>
                <a:srgbClr val="000000"/>
              </a:solidFill>
              <a:latin typeface="Abadi" panose="020B0604020104020204" pitchFamily="34" charset="0"/>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dirty="0">
                <a:solidFill>
                  <a:schemeClr val="accent3">
                    <a:lumMod val="25000"/>
                  </a:schemeClr>
                </a:solidFill>
                <a:latin typeface="Abadi"/>
              </a:rPr>
              <a:t>Executive Summary</a:t>
            </a:r>
          </a:p>
          <a:p>
            <a:pPr>
              <a:lnSpc>
                <a:spcPct val="100000"/>
              </a:lnSpc>
              <a:spcBef>
                <a:spcPts val="1400"/>
              </a:spcBef>
            </a:pPr>
            <a:r>
              <a:rPr lang="en-US" dirty="0">
                <a:solidFill>
                  <a:schemeClr val="accent3">
                    <a:lumMod val="25000"/>
                  </a:schemeClr>
                </a:solidFill>
                <a:latin typeface="Abadi"/>
              </a:rPr>
              <a:t>Introduction</a:t>
            </a:r>
          </a:p>
          <a:p>
            <a:pPr>
              <a:lnSpc>
                <a:spcPct val="100000"/>
              </a:lnSpc>
              <a:spcBef>
                <a:spcPts val="1400"/>
              </a:spcBef>
            </a:pPr>
            <a:r>
              <a:rPr lang="en-US" dirty="0">
                <a:solidFill>
                  <a:schemeClr val="accent3">
                    <a:lumMod val="25000"/>
                  </a:schemeClr>
                </a:solidFill>
                <a:latin typeface="Abadi"/>
              </a:rPr>
              <a:t>Methodology</a:t>
            </a:r>
          </a:p>
          <a:p>
            <a:pPr>
              <a:lnSpc>
                <a:spcPct val="100000"/>
              </a:lnSpc>
              <a:spcBef>
                <a:spcPts val="1400"/>
              </a:spcBef>
            </a:pPr>
            <a:r>
              <a:rPr lang="en-US" dirty="0">
                <a:solidFill>
                  <a:schemeClr val="accent3">
                    <a:lumMod val="25000"/>
                  </a:schemeClr>
                </a:solidFill>
                <a:latin typeface="Abadi"/>
              </a:rPr>
              <a:t>Results</a:t>
            </a:r>
          </a:p>
          <a:p>
            <a:pPr>
              <a:lnSpc>
                <a:spcPct val="100000"/>
              </a:lnSpc>
              <a:spcBef>
                <a:spcPts val="1400"/>
              </a:spcBef>
            </a:pPr>
            <a:r>
              <a:rPr lang="en-US" dirty="0">
                <a:solidFill>
                  <a:schemeClr val="accent3">
                    <a:lumMod val="25000"/>
                  </a:schemeClr>
                </a:solidFill>
                <a:latin typeface="Abadi"/>
              </a:rPr>
              <a:t>Conclusion</a:t>
            </a:r>
          </a:p>
          <a:p>
            <a:pPr>
              <a:lnSpc>
                <a:spcPct val="100000"/>
              </a:lnSpc>
              <a:spcBef>
                <a:spcPts val="1400"/>
              </a:spcBef>
            </a:pPr>
            <a:r>
              <a:rPr lang="en-US"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3206"/>
            <a:ext cx="3932238" cy="4139464"/>
          </a:xfrm>
          <a:prstGeom prst="rect">
            <a:avLst/>
          </a:prstGeom>
        </p:spPr>
        <p:txBody>
          <a:bodyPr>
            <a:normAutofit/>
          </a:bodyPr>
          <a:lstStyle/>
          <a:p>
            <a:pPr marL="0" indent="0">
              <a:lnSpc>
                <a:spcPct val="100000"/>
              </a:lnSpc>
              <a:spcBef>
                <a:spcPts val="1400"/>
              </a:spcBef>
              <a:buNone/>
            </a:pPr>
            <a:r>
              <a:rPr lang="en-US" sz="2000" b="0" i="0" u="none" strike="noStrike" baseline="0" dirty="0">
                <a:solidFill>
                  <a:srgbClr val="000000"/>
                </a:solidFill>
                <a:latin typeface="Abadi" panose="020B0604020104020204" pitchFamily="34" charset="0"/>
              </a:rPr>
              <a:t>Explanation:</a:t>
            </a:r>
          </a:p>
          <a:p>
            <a:pPr lvl="1">
              <a:lnSpc>
                <a:spcPct val="100000"/>
              </a:lnSpc>
              <a:spcBef>
                <a:spcPts val="1400"/>
              </a:spcBef>
            </a:pPr>
            <a:r>
              <a:rPr lang="en-US" sz="1800" b="0" i="0" u="none" strike="noStrike" baseline="0" dirty="0">
                <a:solidFill>
                  <a:srgbClr val="000000"/>
                </a:solidFill>
                <a:latin typeface="Abadi" panose="020B0604020104020204" pitchFamily="34" charset="0"/>
              </a:rPr>
              <a:t>Orbits with 100% success rate: </a:t>
            </a:r>
          </a:p>
          <a:p>
            <a:pPr marL="457200" lvl="1" indent="0">
              <a:lnSpc>
                <a:spcPct val="100000"/>
              </a:lnSpc>
              <a:spcBef>
                <a:spcPts val="1400"/>
              </a:spcBef>
              <a:buNone/>
            </a:pPr>
            <a:r>
              <a:rPr lang="en-US" sz="1800" dirty="0">
                <a:solidFill>
                  <a:srgbClr val="000000"/>
                </a:solidFill>
                <a:latin typeface="Abadi" panose="020B0604020104020204" pitchFamily="34" charset="0"/>
              </a:rPr>
              <a:t>	</a:t>
            </a:r>
            <a:r>
              <a:rPr lang="en-US" sz="1800" b="0" i="0" u="none" strike="noStrike" baseline="0" dirty="0">
                <a:solidFill>
                  <a:srgbClr val="000000"/>
                </a:solidFill>
                <a:latin typeface="Abadi" panose="020B0604020104020204" pitchFamily="34" charset="0"/>
              </a:rPr>
              <a:t>- ES-L1, GEO, HEO, SSO.</a:t>
            </a:r>
          </a:p>
          <a:p>
            <a:pPr>
              <a:lnSpc>
                <a:spcPct val="100000"/>
              </a:lnSpc>
              <a:spcBef>
                <a:spcPts val="1400"/>
              </a:spcBef>
            </a:pPr>
            <a:r>
              <a:rPr lang="en-US" sz="1800" b="0" i="0" u="none" strike="noStrike" baseline="0" dirty="0">
                <a:solidFill>
                  <a:srgbClr val="000000"/>
                </a:solidFill>
                <a:latin typeface="Abadi" panose="020B0604020104020204" pitchFamily="34" charset="0"/>
              </a:rPr>
              <a:t>Orbits with 0% success rate: </a:t>
            </a:r>
          </a:p>
          <a:p>
            <a:pPr marL="0" indent="0">
              <a:lnSpc>
                <a:spcPct val="100000"/>
              </a:lnSpc>
              <a:spcBef>
                <a:spcPts val="1400"/>
              </a:spcBef>
              <a:buNone/>
            </a:pPr>
            <a:r>
              <a:rPr lang="en-US" sz="1800" dirty="0">
                <a:solidFill>
                  <a:srgbClr val="000000"/>
                </a:solidFill>
                <a:latin typeface="Abadi" panose="020B0604020104020204" pitchFamily="34" charset="0"/>
              </a:rPr>
              <a:t>	</a:t>
            </a:r>
            <a:r>
              <a:rPr lang="en-US" sz="1800" b="0" i="0" u="none" strike="noStrike" baseline="0" dirty="0">
                <a:solidFill>
                  <a:srgbClr val="000000"/>
                </a:solidFill>
                <a:latin typeface="Abadi" panose="020B0604020104020204" pitchFamily="34" charset="0"/>
              </a:rPr>
              <a:t>- SO</a:t>
            </a:r>
          </a:p>
          <a:p>
            <a:pPr>
              <a:lnSpc>
                <a:spcPct val="100000"/>
              </a:lnSpc>
              <a:spcBef>
                <a:spcPts val="1400"/>
              </a:spcBef>
            </a:pPr>
            <a:r>
              <a:rPr lang="en-US" sz="1800" b="0" i="0" u="none" strike="noStrike" baseline="0" dirty="0">
                <a:solidFill>
                  <a:srgbClr val="000000"/>
                </a:solidFill>
                <a:latin typeface="Abadi" panose="020B0604020104020204" pitchFamily="34" charset="0"/>
              </a:rPr>
              <a:t>Orbits with success rate between 50% and 85%: </a:t>
            </a:r>
          </a:p>
          <a:p>
            <a:pPr marL="0" indent="0">
              <a:lnSpc>
                <a:spcPct val="100000"/>
              </a:lnSpc>
              <a:spcBef>
                <a:spcPts val="1400"/>
              </a:spcBef>
              <a:buNone/>
            </a:pPr>
            <a:r>
              <a:rPr lang="en-US" sz="1800" dirty="0">
                <a:solidFill>
                  <a:srgbClr val="000000"/>
                </a:solidFill>
                <a:latin typeface="Abadi" panose="020B0604020104020204" pitchFamily="34" charset="0"/>
              </a:rPr>
              <a:t>	</a:t>
            </a:r>
            <a:r>
              <a:rPr lang="en-US" sz="1800" b="0" i="0" u="none" strike="noStrike" baseline="0" dirty="0">
                <a:solidFill>
                  <a:srgbClr val="000000"/>
                </a:solidFill>
                <a:latin typeface="Abadi" panose="020B0604020104020204" pitchFamily="34" charset="0"/>
              </a:rPr>
              <a:t>- GTO, ISS, LEO, MEO, PO </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0C853FDC-74FD-46A7-9DFF-C64C22C3FB72}"/>
              </a:ext>
            </a:extLst>
          </p:cNvPr>
          <p:cNvPicPr>
            <a:picLocks noChangeAspect="1"/>
          </p:cNvPicPr>
          <p:nvPr/>
        </p:nvPicPr>
        <p:blipFill>
          <a:blip r:embed="rId3"/>
          <a:stretch>
            <a:fillRect/>
          </a:stretch>
        </p:blipFill>
        <p:spPr>
          <a:xfrm>
            <a:off x="5067759" y="1403044"/>
            <a:ext cx="6523333" cy="4622529"/>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Orbit Type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6757DC3C-04CB-4E7C-B72F-A9836D34F254}"/>
              </a:ext>
            </a:extLst>
          </p:cNvPr>
          <p:cNvPicPr>
            <a:picLocks noChangeAspect="1"/>
          </p:cNvPicPr>
          <p:nvPr/>
        </p:nvPicPr>
        <p:blipFill>
          <a:blip r:embed="rId3"/>
          <a:stretch>
            <a:fillRect/>
          </a:stretch>
        </p:blipFill>
        <p:spPr>
          <a:xfrm>
            <a:off x="770010" y="1540095"/>
            <a:ext cx="10907869" cy="2477820"/>
          </a:xfrm>
          <a:prstGeom prst="rect">
            <a:avLst/>
          </a:prstGeom>
        </p:spPr>
      </p:pic>
      <p:sp>
        <p:nvSpPr>
          <p:cNvPr id="9" name="TextBox 8">
            <a:extLst>
              <a:ext uri="{FF2B5EF4-FFF2-40B4-BE49-F238E27FC236}">
                <a16:creationId xmlns:a16="http://schemas.microsoft.com/office/drawing/2014/main" id="{320E9404-35EA-44FF-A1D4-3D48317CDF2A}"/>
              </a:ext>
            </a:extLst>
          </p:cNvPr>
          <p:cNvSpPr txBox="1"/>
          <p:nvPr/>
        </p:nvSpPr>
        <p:spPr>
          <a:xfrm>
            <a:off x="935264" y="4195801"/>
            <a:ext cx="10907869" cy="954107"/>
          </a:xfrm>
          <a:prstGeom prst="rect">
            <a:avLst/>
          </a:prstGeom>
          <a:noFill/>
        </p:spPr>
        <p:txBody>
          <a:bodyPr wrap="square" rtlCol="0">
            <a:spAutoFit/>
          </a:bodyPr>
          <a:lstStyle/>
          <a:p>
            <a:r>
              <a:rPr lang="en-US" sz="2000" b="0" i="0" u="none" strike="noStrike" baseline="0" dirty="0">
                <a:solidFill>
                  <a:srgbClr val="000000"/>
                </a:solidFill>
                <a:latin typeface="Abadi" panose="020B0604020104020204" pitchFamily="34" charset="0"/>
              </a:rPr>
              <a:t>Explanation:</a:t>
            </a:r>
          </a:p>
          <a:p>
            <a:pPr marL="742950" lvl="1" indent="-285750">
              <a:buFont typeface="Arial" panose="020B0604020202020204" pitchFamily="34" charset="0"/>
              <a:buChar char="•"/>
            </a:pPr>
            <a:r>
              <a:rPr lang="en-US" b="0" i="0" u="none" strike="noStrike" baseline="0" dirty="0">
                <a:solidFill>
                  <a:srgbClr val="000000"/>
                </a:solidFill>
                <a:latin typeface="Abadi" panose="020B0604020104020204" pitchFamily="34" charset="0"/>
              </a:rPr>
              <a:t>In the LEO orbit the Success appears related to the number of flights; on the other hand, there seems to be no relationship between flight number when in GTO orbit. </a:t>
            </a:r>
            <a:endParaRPr lang="en-NG" dirty="0">
              <a:latin typeface="Abadi" panose="020B0604020104020204" pitchFamily="34" charset="0"/>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DBFD5D32-EFD6-46C5-8010-3C9716AAFF13}"/>
              </a:ext>
            </a:extLst>
          </p:cNvPr>
          <p:cNvPicPr>
            <a:picLocks noChangeAspect="1"/>
          </p:cNvPicPr>
          <p:nvPr/>
        </p:nvPicPr>
        <p:blipFill>
          <a:blip r:embed="rId3"/>
          <a:stretch>
            <a:fillRect/>
          </a:stretch>
        </p:blipFill>
        <p:spPr>
          <a:xfrm>
            <a:off x="572877" y="1558648"/>
            <a:ext cx="11116019" cy="2462747"/>
          </a:xfrm>
          <a:prstGeom prst="rect">
            <a:avLst/>
          </a:prstGeom>
        </p:spPr>
      </p:pic>
      <p:sp>
        <p:nvSpPr>
          <p:cNvPr id="7" name="TextBox 6">
            <a:extLst>
              <a:ext uri="{FF2B5EF4-FFF2-40B4-BE49-F238E27FC236}">
                <a16:creationId xmlns:a16="http://schemas.microsoft.com/office/drawing/2014/main" id="{DF7D2FA4-9C02-4261-9286-70203D8231B4}"/>
              </a:ext>
            </a:extLst>
          </p:cNvPr>
          <p:cNvSpPr txBox="1"/>
          <p:nvPr/>
        </p:nvSpPr>
        <p:spPr>
          <a:xfrm>
            <a:off x="770011" y="4362918"/>
            <a:ext cx="10058400" cy="954107"/>
          </a:xfrm>
          <a:prstGeom prst="rect">
            <a:avLst/>
          </a:prstGeom>
          <a:noFill/>
        </p:spPr>
        <p:txBody>
          <a:bodyPr wrap="square" rtlCol="0">
            <a:spAutoFit/>
          </a:bodyPr>
          <a:lstStyle/>
          <a:p>
            <a:r>
              <a:rPr lang="en-US" sz="2000" b="0" i="0" u="none" strike="noStrike" baseline="0" dirty="0">
                <a:solidFill>
                  <a:srgbClr val="000000"/>
                </a:solidFill>
                <a:latin typeface="Abadi" panose="020B0604020104020204" pitchFamily="34" charset="0"/>
              </a:rPr>
              <a:t>Explanation:</a:t>
            </a:r>
          </a:p>
          <a:p>
            <a:pPr marL="742950" lvl="1" indent="-285750">
              <a:buFont typeface="Arial" panose="020B0604020202020204" pitchFamily="34" charset="0"/>
              <a:buChar char="•"/>
            </a:pPr>
            <a:r>
              <a:rPr lang="en-US" b="0" i="0" u="none" strike="noStrike" baseline="0" dirty="0">
                <a:solidFill>
                  <a:srgbClr val="000000"/>
                </a:solidFill>
                <a:latin typeface="Abadi" panose="020B0604020104020204" pitchFamily="34" charset="0"/>
              </a:rPr>
              <a:t>Heavy payloads have a negative influence on GTO orbits and positive on GTO and Polar LEO (ISS) orbits. </a:t>
            </a:r>
            <a:endParaRPr lang="en-NG" dirty="0">
              <a:latin typeface="Abadi" panose="020B0604020104020204" pitchFamily="34" charset="0"/>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BAFD3870-E06D-4040-9210-CBC0BA4DF7D3}"/>
              </a:ext>
            </a:extLst>
          </p:cNvPr>
          <p:cNvPicPr>
            <a:picLocks noChangeAspect="1"/>
          </p:cNvPicPr>
          <p:nvPr/>
        </p:nvPicPr>
        <p:blipFill>
          <a:blip r:embed="rId3"/>
          <a:stretch>
            <a:fillRect/>
          </a:stretch>
        </p:blipFill>
        <p:spPr>
          <a:xfrm>
            <a:off x="4627083" y="1341706"/>
            <a:ext cx="6925249" cy="4683868"/>
          </a:xfrm>
          <a:prstGeom prst="rect">
            <a:avLst/>
          </a:prstGeom>
        </p:spPr>
      </p:pic>
      <p:sp>
        <p:nvSpPr>
          <p:cNvPr id="7" name="TextBox 6">
            <a:extLst>
              <a:ext uri="{FF2B5EF4-FFF2-40B4-BE49-F238E27FC236}">
                <a16:creationId xmlns:a16="http://schemas.microsoft.com/office/drawing/2014/main" id="{DD51149E-ABE9-4839-9F37-DEC5AFD06263}"/>
              </a:ext>
            </a:extLst>
          </p:cNvPr>
          <p:cNvSpPr txBox="1"/>
          <p:nvPr/>
        </p:nvSpPr>
        <p:spPr>
          <a:xfrm>
            <a:off x="770011" y="3068087"/>
            <a:ext cx="2985572" cy="1231106"/>
          </a:xfrm>
          <a:prstGeom prst="rect">
            <a:avLst/>
          </a:prstGeom>
          <a:noFill/>
        </p:spPr>
        <p:txBody>
          <a:bodyPr wrap="square" rtlCol="0">
            <a:spAutoFit/>
          </a:bodyPr>
          <a:lstStyle/>
          <a:p>
            <a:r>
              <a:rPr lang="en-US" sz="2000" b="0" i="0" u="none" strike="noStrike" baseline="0" dirty="0">
                <a:solidFill>
                  <a:srgbClr val="000000"/>
                </a:solidFill>
                <a:latin typeface="Abadi" panose="020B0604020104020204" pitchFamily="34" charset="0"/>
              </a:rPr>
              <a:t>Explanation:</a:t>
            </a:r>
          </a:p>
          <a:p>
            <a:pPr marL="742950" lvl="1" indent="-285750">
              <a:buFont typeface="Arial" panose="020B0604020202020204" pitchFamily="34" charset="0"/>
              <a:buChar char="•"/>
            </a:pPr>
            <a:r>
              <a:rPr lang="en-US" b="0" i="0" u="none" strike="noStrike" baseline="0" dirty="0">
                <a:solidFill>
                  <a:srgbClr val="000000"/>
                </a:solidFill>
                <a:latin typeface="Abadi" panose="020B0604020104020204" pitchFamily="34" charset="0"/>
              </a:rPr>
              <a:t>The success rate since 2013 kept increasing till 2020. </a:t>
            </a:r>
            <a:endParaRPr lang="en-NG" dirty="0">
              <a:latin typeface="Abadi" panose="020B0604020104020204" pitchFamily="34" charset="0"/>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All Launch Site Names</a:t>
            </a:r>
            <a:endParaRPr lang="en-US" dirty="0">
              <a:solidFill>
                <a:srgbClr val="0B49CB"/>
              </a:solidFill>
              <a:latin typeface="Abadi"/>
            </a:endParaRPr>
          </a:p>
        </p:txBody>
      </p:sp>
      <p:pic>
        <p:nvPicPr>
          <p:cNvPr id="6" name="Picture 5">
            <a:extLst>
              <a:ext uri="{FF2B5EF4-FFF2-40B4-BE49-F238E27FC236}">
                <a16:creationId xmlns:a16="http://schemas.microsoft.com/office/drawing/2014/main" id="{223B63AD-8CE5-423F-A99F-7769E5BD3DC2}"/>
              </a:ext>
            </a:extLst>
          </p:cNvPr>
          <p:cNvPicPr>
            <a:picLocks noChangeAspect="1"/>
          </p:cNvPicPr>
          <p:nvPr/>
        </p:nvPicPr>
        <p:blipFill>
          <a:blip r:embed="rId3"/>
          <a:stretch>
            <a:fillRect/>
          </a:stretch>
        </p:blipFill>
        <p:spPr>
          <a:xfrm>
            <a:off x="770011" y="1518906"/>
            <a:ext cx="10851614" cy="2564265"/>
          </a:xfrm>
          <a:prstGeom prst="rect">
            <a:avLst/>
          </a:prstGeom>
        </p:spPr>
      </p:pic>
      <p:sp>
        <p:nvSpPr>
          <p:cNvPr id="7" name="TextBox 6">
            <a:extLst>
              <a:ext uri="{FF2B5EF4-FFF2-40B4-BE49-F238E27FC236}">
                <a16:creationId xmlns:a16="http://schemas.microsoft.com/office/drawing/2014/main" id="{B60A3F23-D0F3-415A-B394-F715A8E105C3}"/>
              </a:ext>
            </a:extLst>
          </p:cNvPr>
          <p:cNvSpPr txBox="1"/>
          <p:nvPr/>
        </p:nvSpPr>
        <p:spPr>
          <a:xfrm>
            <a:off x="892366" y="4428781"/>
            <a:ext cx="10393245" cy="677108"/>
          </a:xfrm>
          <a:prstGeom prst="rect">
            <a:avLst/>
          </a:prstGeom>
          <a:noFill/>
        </p:spPr>
        <p:txBody>
          <a:bodyPr wrap="square" rtlCol="0">
            <a:spAutoFit/>
          </a:bodyPr>
          <a:lstStyle/>
          <a:p>
            <a:r>
              <a:rPr lang="en-US" sz="2000" b="0" i="0" u="none" strike="noStrike" baseline="0" dirty="0">
                <a:solidFill>
                  <a:srgbClr val="000000"/>
                </a:solidFill>
                <a:latin typeface="Abadi" panose="020B0604020104020204" pitchFamily="34" charset="0"/>
              </a:rPr>
              <a:t>Explanation:</a:t>
            </a:r>
          </a:p>
          <a:p>
            <a:pPr marL="742950" lvl="1" indent="-285750">
              <a:buFont typeface="Arial" panose="020B0604020202020204" pitchFamily="34" charset="0"/>
              <a:buChar char="•"/>
            </a:pPr>
            <a:r>
              <a:rPr lang="en-US" b="0" i="0" u="none" strike="noStrike" baseline="0" dirty="0">
                <a:solidFill>
                  <a:srgbClr val="000000"/>
                </a:solidFill>
                <a:latin typeface="Abadi" panose="020B0604020104020204" pitchFamily="34" charset="0"/>
              </a:rPr>
              <a:t>Displaying the names of the unique launch sites in the space mission</a:t>
            </a:r>
            <a:r>
              <a:rPr lang="en-US" b="0" i="0" u="none" strike="noStrike" baseline="0" dirty="0">
                <a:solidFill>
                  <a:srgbClr val="000000"/>
                </a:solidFill>
                <a:latin typeface="AAAAA E+ Graphik"/>
              </a:rPr>
              <a:t>. </a:t>
            </a:r>
            <a:endParaRPr lang="en-NG" dirty="0"/>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3772E535-7CB5-4DEE-9FD9-A2FFFA7B8976}"/>
              </a:ext>
            </a:extLst>
          </p:cNvPr>
          <p:cNvPicPr>
            <a:picLocks noChangeAspect="1"/>
          </p:cNvPicPr>
          <p:nvPr/>
        </p:nvPicPr>
        <p:blipFill>
          <a:blip r:embed="rId3"/>
          <a:stretch>
            <a:fillRect/>
          </a:stretch>
        </p:blipFill>
        <p:spPr>
          <a:xfrm>
            <a:off x="543499" y="1443354"/>
            <a:ext cx="11105002" cy="3139663"/>
          </a:xfrm>
          <a:prstGeom prst="rect">
            <a:avLst/>
          </a:prstGeom>
        </p:spPr>
      </p:pic>
      <p:sp>
        <p:nvSpPr>
          <p:cNvPr id="7" name="TextBox 6">
            <a:extLst>
              <a:ext uri="{FF2B5EF4-FFF2-40B4-BE49-F238E27FC236}">
                <a16:creationId xmlns:a16="http://schemas.microsoft.com/office/drawing/2014/main" id="{37E15FD7-9EF6-422B-B1F4-D7E32D98AF5B}"/>
              </a:ext>
            </a:extLst>
          </p:cNvPr>
          <p:cNvSpPr txBox="1"/>
          <p:nvPr/>
        </p:nvSpPr>
        <p:spPr>
          <a:xfrm>
            <a:off x="543499" y="4737253"/>
            <a:ext cx="8699653" cy="677108"/>
          </a:xfrm>
          <a:prstGeom prst="rect">
            <a:avLst/>
          </a:prstGeom>
          <a:noFill/>
        </p:spPr>
        <p:txBody>
          <a:bodyPr wrap="square" rtlCol="0">
            <a:spAutoFit/>
          </a:bodyPr>
          <a:lstStyle/>
          <a:p>
            <a:r>
              <a:rPr lang="en-US" sz="2000" b="0" i="0" u="none" strike="noStrike" baseline="0" dirty="0">
                <a:solidFill>
                  <a:srgbClr val="000000"/>
                </a:solidFill>
                <a:latin typeface="Abadi" panose="020B0604020104020204" pitchFamily="34" charset="0"/>
              </a:rPr>
              <a:t>Explanation:</a:t>
            </a:r>
          </a:p>
          <a:p>
            <a:pPr marL="742950" lvl="1" indent="-285750">
              <a:buFont typeface="Arial" panose="020B0604020202020204" pitchFamily="34" charset="0"/>
              <a:buChar char="•"/>
            </a:pPr>
            <a:r>
              <a:rPr lang="en-US" b="0" i="0" u="none" strike="noStrike" baseline="0" dirty="0">
                <a:solidFill>
                  <a:srgbClr val="000000"/>
                </a:solidFill>
                <a:latin typeface="Abadi" panose="020B0604020104020204" pitchFamily="34" charset="0"/>
              </a:rPr>
              <a:t>Displaying 5 records where launch sites begin with the string 'CCA'. </a:t>
            </a:r>
            <a:endParaRPr lang="en-NG" dirty="0">
              <a:latin typeface="Abadi" panose="020B0604020104020204" pitchFamily="34" charset="0"/>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A6F6A4A9-A441-4D02-8B9B-2689DA73ACC2}"/>
              </a:ext>
            </a:extLst>
          </p:cNvPr>
          <p:cNvPicPr>
            <a:picLocks noChangeAspect="1"/>
          </p:cNvPicPr>
          <p:nvPr/>
        </p:nvPicPr>
        <p:blipFill>
          <a:blip r:embed="rId3"/>
          <a:stretch>
            <a:fillRect/>
          </a:stretch>
        </p:blipFill>
        <p:spPr>
          <a:xfrm>
            <a:off x="770011" y="1580991"/>
            <a:ext cx="10950766" cy="2131693"/>
          </a:xfrm>
          <a:prstGeom prst="rect">
            <a:avLst/>
          </a:prstGeom>
        </p:spPr>
      </p:pic>
      <p:sp>
        <p:nvSpPr>
          <p:cNvPr id="7" name="TextBox 6">
            <a:extLst>
              <a:ext uri="{FF2B5EF4-FFF2-40B4-BE49-F238E27FC236}">
                <a16:creationId xmlns:a16="http://schemas.microsoft.com/office/drawing/2014/main" id="{D8170A67-B22F-46D4-895D-B66B83B79AA4}"/>
              </a:ext>
            </a:extLst>
          </p:cNvPr>
          <p:cNvSpPr txBox="1"/>
          <p:nvPr/>
        </p:nvSpPr>
        <p:spPr>
          <a:xfrm>
            <a:off x="1046603" y="4098377"/>
            <a:ext cx="8780443" cy="677108"/>
          </a:xfrm>
          <a:prstGeom prst="rect">
            <a:avLst/>
          </a:prstGeom>
          <a:noFill/>
        </p:spPr>
        <p:txBody>
          <a:bodyPr wrap="square" rtlCol="0">
            <a:spAutoFit/>
          </a:bodyPr>
          <a:lstStyle/>
          <a:p>
            <a:r>
              <a:rPr lang="en-US" sz="2000" b="0" i="0" u="none" strike="noStrike" baseline="0" dirty="0">
                <a:solidFill>
                  <a:srgbClr val="000000"/>
                </a:solidFill>
                <a:latin typeface="Abadi" panose="020B0604020104020204" pitchFamily="34" charset="0"/>
              </a:rPr>
              <a:t>Explanation:</a:t>
            </a:r>
          </a:p>
          <a:p>
            <a:pPr marL="742950" lvl="1" indent="-285750">
              <a:buFont typeface="Arial" panose="020B0604020202020204" pitchFamily="34" charset="0"/>
              <a:buChar char="•"/>
            </a:pPr>
            <a:r>
              <a:rPr lang="en-US" b="0" i="0" u="none" strike="noStrike" baseline="0" dirty="0">
                <a:solidFill>
                  <a:srgbClr val="000000"/>
                </a:solidFill>
                <a:latin typeface="Abadi" panose="020B0604020104020204" pitchFamily="34" charset="0"/>
              </a:rPr>
              <a:t>Displaying the total payload mass carried by boosters launched by NASA (CRS). </a:t>
            </a:r>
            <a:endParaRPr lang="en-NG" dirty="0">
              <a:latin typeface="Abadi" panose="020B0604020104020204" pitchFamily="34" charset="0"/>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3D3E0084-9DA7-4D7A-9F65-67D3E22F25EC}"/>
              </a:ext>
            </a:extLst>
          </p:cNvPr>
          <p:cNvPicPr>
            <a:picLocks noChangeAspect="1"/>
          </p:cNvPicPr>
          <p:nvPr/>
        </p:nvPicPr>
        <p:blipFill>
          <a:blip r:embed="rId3"/>
          <a:stretch>
            <a:fillRect/>
          </a:stretch>
        </p:blipFill>
        <p:spPr>
          <a:xfrm>
            <a:off x="385005" y="1529262"/>
            <a:ext cx="11421989" cy="2205455"/>
          </a:xfrm>
          <a:prstGeom prst="rect">
            <a:avLst/>
          </a:prstGeom>
        </p:spPr>
      </p:pic>
      <p:sp>
        <p:nvSpPr>
          <p:cNvPr id="7" name="TextBox 6">
            <a:extLst>
              <a:ext uri="{FF2B5EF4-FFF2-40B4-BE49-F238E27FC236}">
                <a16:creationId xmlns:a16="http://schemas.microsoft.com/office/drawing/2014/main" id="{4F6DC424-68F3-4D90-9FB2-D4E5CD08702F}"/>
              </a:ext>
            </a:extLst>
          </p:cNvPr>
          <p:cNvSpPr txBox="1"/>
          <p:nvPr/>
        </p:nvSpPr>
        <p:spPr>
          <a:xfrm>
            <a:off x="875685" y="3971151"/>
            <a:ext cx="9210687" cy="677108"/>
          </a:xfrm>
          <a:prstGeom prst="rect">
            <a:avLst/>
          </a:prstGeom>
          <a:noFill/>
        </p:spPr>
        <p:txBody>
          <a:bodyPr wrap="square" rtlCol="0">
            <a:spAutoFit/>
          </a:bodyPr>
          <a:lstStyle/>
          <a:p>
            <a:r>
              <a:rPr lang="en-US" sz="2000" b="0" i="0" u="none" strike="noStrike" baseline="0" dirty="0">
                <a:solidFill>
                  <a:srgbClr val="000000"/>
                </a:solidFill>
                <a:latin typeface="Abadi" panose="020B0604020104020204" pitchFamily="34" charset="0"/>
              </a:rPr>
              <a:t>Explanation:</a:t>
            </a:r>
          </a:p>
          <a:p>
            <a:pPr marL="742950" lvl="1" indent="-285750">
              <a:buFont typeface="Arial" panose="020B0604020202020204" pitchFamily="34" charset="0"/>
              <a:buChar char="•"/>
            </a:pPr>
            <a:r>
              <a:rPr lang="en-US" b="0" i="0" u="none" strike="noStrike" baseline="0" dirty="0">
                <a:solidFill>
                  <a:srgbClr val="000000"/>
                </a:solidFill>
                <a:latin typeface="Abadi" panose="020B0604020104020204" pitchFamily="34" charset="0"/>
              </a:rPr>
              <a:t>Displaying average payload mass carried by booster version F9 v1.1. </a:t>
            </a:r>
            <a:endParaRPr lang="en-NG" dirty="0">
              <a:latin typeface="Abadi" panose="020B0604020104020204" pitchFamily="34" charset="0"/>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C579477E-F123-4C1D-A4A1-A143DCD1326F}"/>
              </a:ext>
            </a:extLst>
          </p:cNvPr>
          <p:cNvPicPr>
            <a:picLocks noChangeAspect="1"/>
          </p:cNvPicPr>
          <p:nvPr/>
        </p:nvPicPr>
        <p:blipFill>
          <a:blip r:embed="rId3"/>
          <a:stretch>
            <a:fillRect/>
          </a:stretch>
        </p:blipFill>
        <p:spPr>
          <a:xfrm>
            <a:off x="770011" y="1505206"/>
            <a:ext cx="10631277" cy="2053242"/>
          </a:xfrm>
          <a:prstGeom prst="rect">
            <a:avLst/>
          </a:prstGeom>
        </p:spPr>
      </p:pic>
      <p:sp>
        <p:nvSpPr>
          <p:cNvPr id="7" name="TextBox 6">
            <a:extLst>
              <a:ext uri="{FF2B5EF4-FFF2-40B4-BE49-F238E27FC236}">
                <a16:creationId xmlns:a16="http://schemas.microsoft.com/office/drawing/2014/main" id="{B4013A01-8C7D-49FF-835B-114BD5AAF0BA}"/>
              </a:ext>
            </a:extLst>
          </p:cNvPr>
          <p:cNvSpPr txBox="1"/>
          <p:nvPr/>
        </p:nvSpPr>
        <p:spPr>
          <a:xfrm>
            <a:off x="968315" y="3975955"/>
            <a:ext cx="10775666" cy="677108"/>
          </a:xfrm>
          <a:prstGeom prst="rect">
            <a:avLst/>
          </a:prstGeom>
          <a:noFill/>
        </p:spPr>
        <p:txBody>
          <a:bodyPr wrap="square" rtlCol="0">
            <a:spAutoFit/>
          </a:bodyPr>
          <a:lstStyle/>
          <a:p>
            <a:r>
              <a:rPr lang="en-US" sz="2000" b="0" i="0" u="none" strike="noStrike" baseline="0" dirty="0">
                <a:solidFill>
                  <a:srgbClr val="000000"/>
                </a:solidFill>
                <a:latin typeface="Abadi" panose="020B0604020104020204" pitchFamily="34" charset="0"/>
              </a:rPr>
              <a:t>Explanation:</a:t>
            </a:r>
          </a:p>
          <a:p>
            <a:pPr marL="742950" lvl="1" indent="-285750">
              <a:buFont typeface="Arial" panose="020B0604020202020204" pitchFamily="34" charset="0"/>
              <a:buChar char="•"/>
            </a:pPr>
            <a:r>
              <a:rPr lang="en-US" b="0" i="0" u="none" strike="noStrike" baseline="0" dirty="0">
                <a:solidFill>
                  <a:srgbClr val="000000"/>
                </a:solidFill>
                <a:latin typeface="Abadi" panose="020B0604020104020204" pitchFamily="34" charset="0"/>
              </a:rPr>
              <a:t>Listing the date when the first successful landing outcome in ground pad was achieved. </a:t>
            </a:r>
            <a:endParaRPr lang="en-NG" dirty="0">
              <a:latin typeface="Abadi" panose="020B0604020104020204" pitchFamily="34" charset="0"/>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430790"/>
            <a:ext cx="10515600" cy="6569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1D95CF5D-4F0F-47B8-9970-F1AB799B9131}"/>
              </a:ext>
            </a:extLst>
          </p:cNvPr>
          <p:cNvPicPr>
            <a:picLocks noChangeAspect="1"/>
          </p:cNvPicPr>
          <p:nvPr/>
        </p:nvPicPr>
        <p:blipFill>
          <a:blip r:embed="rId3"/>
          <a:stretch>
            <a:fillRect/>
          </a:stretch>
        </p:blipFill>
        <p:spPr>
          <a:xfrm>
            <a:off x="453194" y="1560708"/>
            <a:ext cx="11285611" cy="2700997"/>
          </a:xfrm>
          <a:prstGeom prst="rect">
            <a:avLst/>
          </a:prstGeom>
        </p:spPr>
      </p:pic>
      <p:sp>
        <p:nvSpPr>
          <p:cNvPr id="6" name="TextBox 5">
            <a:extLst>
              <a:ext uri="{FF2B5EF4-FFF2-40B4-BE49-F238E27FC236}">
                <a16:creationId xmlns:a16="http://schemas.microsoft.com/office/drawing/2014/main" id="{AD17ADFC-C087-42B1-9135-F0CEB4D5706E}"/>
              </a:ext>
            </a:extLst>
          </p:cNvPr>
          <p:cNvSpPr txBox="1"/>
          <p:nvPr/>
        </p:nvSpPr>
        <p:spPr>
          <a:xfrm>
            <a:off x="958467" y="4759287"/>
            <a:ext cx="10884666" cy="954107"/>
          </a:xfrm>
          <a:prstGeom prst="rect">
            <a:avLst/>
          </a:prstGeom>
          <a:noFill/>
        </p:spPr>
        <p:txBody>
          <a:bodyPr wrap="square" rtlCol="0">
            <a:spAutoFit/>
          </a:bodyPr>
          <a:lstStyle/>
          <a:p>
            <a:r>
              <a:rPr lang="en-US" sz="2000" b="0" i="0" u="none" strike="noStrike" baseline="0" dirty="0">
                <a:solidFill>
                  <a:srgbClr val="000000"/>
                </a:solidFill>
                <a:latin typeface="Abadi" panose="020B0604020104020204" pitchFamily="34" charset="0"/>
              </a:rPr>
              <a:t>Explanation:</a:t>
            </a:r>
          </a:p>
          <a:p>
            <a:pPr marL="742950" lvl="1" indent="-285750">
              <a:buFont typeface="Arial" panose="020B0604020202020204" pitchFamily="34" charset="0"/>
              <a:buChar char="•"/>
            </a:pPr>
            <a:r>
              <a:rPr lang="en-US" b="0" i="0" u="none" strike="noStrike" baseline="0" dirty="0">
                <a:solidFill>
                  <a:srgbClr val="000000"/>
                </a:solidFill>
                <a:latin typeface="Abadi" panose="020B0604020104020204" pitchFamily="34" charset="0"/>
              </a:rPr>
              <a:t>Listing the names of the boosters which have success in drone ship and have payload mass greater than 4000 but less than 6000. </a:t>
            </a:r>
            <a:endParaRPr lang="en-NG" dirty="0">
              <a:latin typeface="Abadi" panose="020B0604020104020204" pitchFamily="34" charset="0"/>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38200" y="1386245"/>
            <a:ext cx="10326708" cy="5471755"/>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b="0" i="0" u="none" strike="noStrike" baseline="0" dirty="0">
                <a:solidFill>
                  <a:srgbClr val="000000"/>
                </a:solidFill>
                <a:latin typeface="Abadi" panose="020B0604020104020204" pitchFamily="34" charset="0"/>
              </a:rPr>
              <a:t>Summary of methodologies</a:t>
            </a:r>
          </a:p>
          <a:p>
            <a:pPr lvl="1">
              <a:lnSpc>
                <a:spcPct val="100000"/>
              </a:lnSpc>
              <a:spcBef>
                <a:spcPts val="1400"/>
              </a:spcBef>
              <a:buFont typeface="Arial" panose="020B0604020202020204" pitchFamily="34" charset="0"/>
              <a:buChar char="•"/>
            </a:pPr>
            <a:r>
              <a:rPr lang="en-US" sz="1800" b="0" i="0" u="none" strike="noStrike" baseline="0" dirty="0">
                <a:solidFill>
                  <a:srgbClr val="000000"/>
                </a:solidFill>
                <a:latin typeface="Abadi" panose="020B0604020104020204" pitchFamily="34" charset="0"/>
              </a:rPr>
              <a:t>Data collection </a:t>
            </a:r>
          </a:p>
          <a:p>
            <a:pPr lvl="1">
              <a:lnSpc>
                <a:spcPct val="100000"/>
              </a:lnSpc>
              <a:spcBef>
                <a:spcPts val="1400"/>
              </a:spcBef>
              <a:buFont typeface="Arial" panose="020B0604020202020204" pitchFamily="34" charset="0"/>
              <a:buChar char="•"/>
            </a:pPr>
            <a:r>
              <a:rPr lang="en-US" sz="1800" b="0" i="0" u="none" strike="noStrike" baseline="0" dirty="0">
                <a:solidFill>
                  <a:srgbClr val="000000"/>
                </a:solidFill>
                <a:latin typeface="Abadi" panose="020B0604020104020204" pitchFamily="34" charset="0"/>
              </a:rPr>
              <a:t>Data wrangling</a:t>
            </a:r>
          </a:p>
          <a:p>
            <a:pPr lvl="1">
              <a:lnSpc>
                <a:spcPct val="100000"/>
              </a:lnSpc>
              <a:spcBef>
                <a:spcPts val="1400"/>
              </a:spcBef>
              <a:buFont typeface="Arial" panose="020B0604020202020204" pitchFamily="34" charset="0"/>
              <a:buChar char="•"/>
            </a:pPr>
            <a:r>
              <a:rPr lang="en-US" sz="1800" b="0" i="0" u="none" strike="noStrike" baseline="0" dirty="0">
                <a:solidFill>
                  <a:srgbClr val="000000"/>
                </a:solidFill>
                <a:latin typeface="Abadi" panose="020B0604020104020204" pitchFamily="34" charset="0"/>
              </a:rPr>
              <a:t>Exploratory Data Analysis with Data Visualization</a:t>
            </a:r>
          </a:p>
          <a:p>
            <a:pPr lvl="1">
              <a:lnSpc>
                <a:spcPct val="100000"/>
              </a:lnSpc>
              <a:spcBef>
                <a:spcPts val="1400"/>
              </a:spcBef>
              <a:buFont typeface="Arial" panose="020B0604020202020204" pitchFamily="34" charset="0"/>
              <a:buChar char="•"/>
            </a:pPr>
            <a:r>
              <a:rPr lang="en-US" sz="1800" b="0" i="0" u="none" strike="noStrike" baseline="0" dirty="0">
                <a:solidFill>
                  <a:srgbClr val="000000"/>
                </a:solidFill>
                <a:latin typeface="Abadi" panose="020B0604020104020204" pitchFamily="34" charset="0"/>
              </a:rPr>
              <a:t>Exploratory Data Analysis with SQL</a:t>
            </a:r>
          </a:p>
          <a:p>
            <a:pPr lvl="1">
              <a:lnSpc>
                <a:spcPct val="100000"/>
              </a:lnSpc>
              <a:spcBef>
                <a:spcPts val="1400"/>
              </a:spcBef>
              <a:buFont typeface="Arial" panose="020B0604020202020204" pitchFamily="34" charset="0"/>
              <a:buChar char="•"/>
            </a:pPr>
            <a:r>
              <a:rPr lang="en-US" sz="1800" b="0" i="0" u="none" strike="noStrike" baseline="0" dirty="0">
                <a:solidFill>
                  <a:srgbClr val="000000"/>
                </a:solidFill>
                <a:latin typeface="Abadi" panose="020B0604020104020204" pitchFamily="34" charset="0"/>
              </a:rPr>
              <a:t>Building an interactive map with Folium</a:t>
            </a:r>
          </a:p>
          <a:p>
            <a:pPr lvl="1">
              <a:lnSpc>
                <a:spcPct val="100000"/>
              </a:lnSpc>
              <a:spcBef>
                <a:spcPts val="1400"/>
              </a:spcBef>
              <a:buFont typeface="Arial" panose="020B0604020202020204" pitchFamily="34" charset="0"/>
              <a:buChar char="•"/>
            </a:pPr>
            <a:r>
              <a:rPr lang="en-US" sz="1800" b="0" i="0" u="none" strike="noStrike" baseline="0" dirty="0">
                <a:solidFill>
                  <a:srgbClr val="000000"/>
                </a:solidFill>
                <a:latin typeface="Abadi" panose="020B0604020104020204" pitchFamily="34" charset="0"/>
              </a:rPr>
              <a:t>Building a Dashboard with </a:t>
            </a:r>
            <a:r>
              <a:rPr lang="en-US" sz="1800" b="0" i="0" u="none" strike="noStrike" baseline="0" dirty="0" err="1">
                <a:solidFill>
                  <a:srgbClr val="000000"/>
                </a:solidFill>
                <a:latin typeface="Abadi" panose="020B0604020104020204" pitchFamily="34" charset="0"/>
              </a:rPr>
              <a:t>Plotly</a:t>
            </a:r>
            <a:r>
              <a:rPr lang="en-US" sz="1800" b="0" i="0" u="none" strike="noStrike" baseline="0" dirty="0">
                <a:solidFill>
                  <a:srgbClr val="000000"/>
                </a:solidFill>
                <a:latin typeface="Abadi" panose="020B0604020104020204" pitchFamily="34" charset="0"/>
              </a:rPr>
              <a:t> Dash</a:t>
            </a:r>
          </a:p>
          <a:p>
            <a:pPr lvl="1">
              <a:lnSpc>
                <a:spcPct val="100000"/>
              </a:lnSpc>
              <a:spcBef>
                <a:spcPts val="1400"/>
              </a:spcBef>
              <a:buFont typeface="Arial" panose="020B0604020202020204" pitchFamily="34" charset="0"/>
              <a:buChar char="•"/>
            </a:pPr>
            <a:r>
              <a:rPr lang="en-US" sz="1800" b="0" i="0" u="none" strike="noStrike" baseline="0" dirty="0">
                <a:solidFill>
                  <a:srgbClr val="000000"/>
                </a:solidFill>
                <a:latin typeface="Abadi" panose="020B0604020104020204" pitchFamily="34" charset="0"/>
              </a:rPr>
              <a:t>Predictive analysis (Classification) </a:t>
            </a:r>
          </a:p>
          <a:p>
            <a:pPr marL="0" indent="0">
              <a:lnSpc>
                <a:spcPct val="100000"/>
              </a:lnSpc>
              <a:spcBef>
                <a:spcPts val="1400"/>
              </a:spcBef>
              <a:buNone/>
            </a:pPr>
            <a:r>
              <a:rPr lang="en-US" sz="1800" b="0" i="0" u="none" strike="noStrike" baseline="0" dirty="0">
                <a:solidFill>
                  <a:srgbClr val="000000"/>
                </a:solidFill>
                <a:latin typeface="Abadi" panose="020B0604020104020204" pitchFamily="34" charset="0"/>
              </a:rPr>
              <a:t>Summary of all results</a:t>
            </a:r>
          </a:p>
          <a:p>
            <a:pPr lvl="1">
              <a:lnSpc>
                <a:spcPct val="100000"/>
              </a:lnSpc>
              <a:spcBef>
                <a:spcPts val="1400"/>
              </a:spcBef>
              <a:buFont typeface="Arial" panose="020B0604020202020204" pitchFamily="34" charset="0"/>
              <a:buChar char="•"/>
            </a:pPr>
            <a:r>
              <a:rPr lang="en-US" sz="1800" dirty="0">
                <a:solidFill>
                  <a:srgbClr val="000000"/>
                </a:solidFill>
                <a:latin typeface="Abadi" panose="020B0604020104020204" pitchFamily="34" charset="0"/>
              </a:rPr>
              <a:t>Exploratory Data Analysis results</a:t>
            </a:r>
          </a:p>
          <a:p>
            <a:pPr lvl="1">
              <a:lnSpc>
                <a:spcPct val="100000"/>
              </a:lnSpc>
              <a:spcBef>
                <a:spcPts val="1400"/>
              </a:spcBef>
              <a:buFont typeface="Arial" panose="020B0604020202020204" pitchFamily="34" charset="0"/>
              <a:buChar char="•"/>
            </a:pPr>
            <a:r>
              <a:rPr lang="en-US" sz="1800" dirty="0">
                <a:solidFill>
                  <a:srgbClr val="000000"/>
                </a:solidFill>
                <a:latin typeface="Abadi" panose="020B0604020104020204" pitchFamily="34" charset="0"/>
              </a:rPr>
              <a:t>Interactive analytics demo in screenshots</a:t>
            </a:r>
          </a:p>
          <a:p>
            <a:pPr lvl="1">
              <a:lnSpc>
                <a:spcPct val="100000"/>
              </a:lnSpc>
              <a:spcBef>
                <a:spcPts val="1400"/>
              </a:spcBef>
              <a:buFont typeface="Arial" panose="020B0604020202020204" pitchFamily="34" charset="0"/>
              <a:buChar char="•"/>
            </a:pPr>
            <a:r>
              <a:rPr lang="en-US" sz="1800" dirty="0">
                <a:solidFill>
                  <a:srgbClr val="000000"/>
                </a:solidFill>
                <a:latin typeface="Abadi" panose="020B0604020104020204" pitchFamily="34" charset="0"/>
              </a:rPr>
              <a:t>Predictive analysis results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38200" y="53864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462663"/>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20A8B8FE-643F-48F4-AF6B-486035EDC2F9}"/>
              </a:ext>
            </a:extLst>
          </p:cNvPr>
          <p:cNvPicPr>
            <a:picLocks noChangeAspect="1"/>
          </p:cNvPicPr>
          <p:nvPr/>
        </p:nvPicPr>
        <p:blipFill>
          <a:blip r:embed="rId3"/>
          <a:stretch>
            <a:fillRect/>
          </a:stretch>
        </p:blipFill>
        <p:spPr>
          <a:xfrm>
            <a:off x="638978" y="1527941"/>
            <a:ext cx="11127036" cy="2325858"/>
          </a:xfrm>
          <a:prstGeom prst="rect">
            <a:avLst/>
          </a:prstGeom>
        </p:spPr>
      </p:pic>
      <p:sp>
        <p:nvSpPr>
          <p:cNvPr id="8" name="TextBox 7">
            <a:extLst>
              <a:ext uri="{FF2B5EF4-FFF2-40B4-BE49-F238E27FC236}">
                <a16:creationId xmlns:a16="http://schemas.microsoft.com/office/drawing/2014/main" id="{298D566F-C7A2-47EE-B3C9-44B574138B58}"/>
              </a:ext>
            </a:extLst>
          </p:cNvPr>
          <p:cNvSpPr txBox="1"/>
          <p:nvPr/>
        </p:nvSpPr>
        <p:spPr>
          <a:xfrm>
            <a:off x="1352321" y="4150819"/>
            <a:ext cx="9025568" cy="677108"/>
          </a:xfrm>
          <a:prstGeom prst="rect">
            <a:avLst/>
          </a:prstGeom>
          <a:noFill/>
        </p:spPr>
        <p:txBody>
          <a:bodyPr wrap="square">
            <a:spAutoFit/>
          </a:bodyPr>
          <a:lstStyle/>
          <a:p>
            <a:r>
              <a:rPr lang="en-US" sz="2000" b="0" i="0" u="none" strike="noStrike" baseline="0" dirty="0">
                <a:solidFill>
                  <a:srgbClr val="000000"/>
                </a:solidFill>
                <a:latin typeface="Abadi" panose="020B0604020104020204" pitchFamily="34" charset="0"/>
              </a:rPr>
              <a:t>Explanation:</a:t>
            </a:r>
          </a:p>
          <a:p>
            <a:pPr marL="742950" lvl="1" indent="-285750">
              <a:buFont typeface="Arial" panose="020B0604020202020204" pitchFamily="34" charset="0"/>
              <a:buChar char="•"/>
            </a:pPr>
            <a:r>
              <a:rPr lang="en-US" b="0" i="0" u="none" strike="noStrike" baseline="0" dirty="0">
                <a:solidFill>
                  <a:srgbClr val="000000"/>
                </a:solidFill>
                <a:latin typeface="Abadi" panose="020B0604020104020204" pitchFamily="34" charset="0"/>
              </a:rPr>
              <a:t>Listing the total number of successful and failure mission outcomes. </a:t>
            </a:r>
            <a:endParaRPr lang="en-NG" dirty="0">
              <a:latin typeface="Abadi" panose="020B0604020104020204" pitchFamily="34" charset="0"/>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EDA51EE6-DB76-4B88-A74B-40F53C378F3F}"/>
              </a:ext>
            </a:extLst>
          </p:cNvPr>
          <p:cNvPicPr>
            <a:picLocks noChangeAspect="1"/>
          </p:cNvPicPr>
          <p:nvPr/>
        </p:nvPicPr>
        <p:blipFill>
          <a:blip r:embed="rId3"/>
          <a:stretch>
            <a:fillRect/>
          </a:stretch>
        </p:blipFill>
        <p:spPr>
          <a:xfrm>
            <a:off x="838200" y="1485753"/>
            <a:ext cx="10515600" cy="3432331"/>
          </a:xfrm>
          <a:prstGeom prst="rect">
            <a:avLst/>
          </a:prstGeom>
        </p:spPr>
      </p:pic>
      <p:sp>
        <p:nvSpPr>
          <p:cNvPr id="8" name="TextBox 7">
            <a:extLst>
              <a:ext uri="{FF2B5EF4-FFF2-40B4-BE49-F238E27FC236}">
                <a16:creationId xmlns:a16="http://schemas.microsoft.com/office/drawing/2014/main" id="{F1F5EF0B-9737-49E8-905B-69A38116A6DE}"/>
              </a:ext>
            </a:extLst>
          </p:cNvPr>
          <p:cNvSpPr txBox="1"/>
          <p:nvPr/>
        </p:nvSpPr>
        <p:spPr>
          <a:xfrm>
            <a:off x="1021815" y="5133275"/>
            <a:ext cx="10436157" cy="677108"/>
          </a:xfrm>
          <a:prstGeom prst="rect">
            <a:avLst/>
          </a:prstGeom>
          <a:noFill/>
        </p:spPr>
        <p:txBody>
          <a:bodyPr wrap="square">
            <a:spAutoFit/>
          </a:bodyPr>
          <a:lstStyle/>
          <a:p>
            <a:r>
              <a:rPr lang="en-US" sz="2000" b="0" i="0" u="none" strike="noStrike" baseline="0" dirty="0">
                <a:solidFill>
                  <a:srgbClr val="000000"/>
                </a:solidFill>
                <a:latin typeface="Abadi" panose="020B0604020104020204" pitchFamily="34" charset="0"/>
              </a:rPr>
              <a:t>Explanation:</a:t>
            </a:r>
          </a:p>
          <a:p>
            <a:pPr marL="742950" lvl="1" indent="-285750">
              <a:buFont typeface="Arial" panose="020B0604020202020204" pitchFamily="34" charset="0"/>
              <a:buChar char="•"/>
            </a:pPr>
            <a:r>
              <a:rPr lang="en-US" b="0" i="0" u="none" strike="noStrike" baseline="0" dirty="0">
                <a:solidFill>
                  <a:srgbClr val="000000"/>
                </a:solidFill>
                <a:latin typeface="Abadi" panose="020B0604020104020204" pitchFamily="34" charset="0"/>
              </a:rPr>
              <a:t>Listing the names of the booster versions which have carried the maximum payload mass. </a:t>
            </a:r>
            <a:endParaRPr lang="en-NG" dirty="0">
              <a:latin typeface="Abadi" panose="020B0604020104020204" pitchFamily="34" charset="0"/>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C6C44AB6-E318-4961-B21F-36E38536176B}"/>
              </a:ext>
            </a:extLst>
          </p:cNvPr>
          <p:cNvPicPr>
            <a:picLocks noChangeAspect="1"/>
          </p:cNvPicPr>
          <p:nvPr/>
        </p:nvPicPr>
        <p:blipFill>
          <a:blip r:embed="rId3"/>
          <a:stretch>
            <a:fillRect/>
          </a:stretch>
        </p:blipFill>
        <p:spPr>
          <a:xfrm>
            <a:off x="637142" y="1526194"/>
            <a:ext cx="10917716" cy="2384794"/>
          </a:xfrm>
          <a:prstGeom prst="rect">
            <a:avLst/>
          </a:prstGeom>
        </p:spPr>
      </p:pic>
      <p:sp>
        <p:nvSpPr>
          <p:cNvPr id="8" name="TextBox 7">
            <a:extLst>
              <a:ext uri="{FF2B5EF4-FFF2-40B4-BE49-F238E27FC236}">
                <a16:creationId xmlns:a16="http://schemas.microsoft.com/office/drawing/2014/main" id="{377EBC00-B150-41C1-B0BC-2155D6D9FA7E}"/>
              </a:ext>
            </a:extLst>
          </p:cNvPr>
          <p:cNvSpPr txBox="1"/>
          <p:nvPr/>
        </p:nvSpPr>
        <p:spPr>
          <a:xfrm>
            <a:off x="1032831" y="4122489"/>
            <a:ext cx="10711150" cy="954107"/>
          </a:xfrm>
          <a:prstGeom prst="rect">
            <a:avLst/>
          </a:prstGeom>
          <a:noFill/>
        </p:spPr>
        <p:txBody>
          <a:bodyPr wrap="square">
            <a:spAutoFit/>
          </a:bodyPr>
          <a:lstStyle/>
          <a:p>
            <a:r>
              <a:rPr lang="en-US" sz="2000" b="0" i="0" u="none" strike="noStrike" baseline="0" dirty="0">
                <a:solidFill>
                  <a:srgbClr val="000000"/>
                </a:solidFill>
                <a:latin typeface="Abadi" panose="020B0604020104020204" pitchFamily="34" charset="0"/>
              </a:rPr>
              <a:t>Explanation:</a:t>
            </a:r>
          </a:p>
          <a:p>
            <a:pPr marL="742950" lvl="1" indent="-285750">
              <a:buFont typeface="Arial" panose="020B0604020202020204" pitchFamily="34" charset="0"/>
              <a:buChar char="•"/>
            </a:pPr>
            <a:r>
              <a:rPr lang="en-US" b="0" i="0" u="none" strike="noStrike" baseline="0" dirty="0">
                <a:solidFill>
                  <a:srgbClr val="000000"/>
                </a:solidFill>
                <a:latin typeface="Abadi" panose="020B0604020104020204" pitchFamily="34" charset="0"/>
              </a:rPr>
              <a:t>Listing the failed landing outcomes in drone ship, their booster versions and launch site names for the months in year 2015. </a:t>
            </a:r>
            <a:endParaRPr lang="en-NG" dirty="0">
              <a:latin typeface="Abadi" panose="020B0604020104020204" pitchFamily="34" charset="0"/>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838200" y="440629"/>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CF5A1133-D7FF-4F57-9A22-E3C446AB1C71}"/>
              </a:ext>
            </a:extLst>
          </p:cNvPr>
          <p:cNvPicPr>
            <a:picLocks noChangeAspect="1"/>
          </p:cNvPicPr>
          <p:nvPr/>
        </p:nvPicPr>
        <p:blipFill>
          <a:blip r:embed="rId3"/>
          <a:stretch>
            <a:fillRect/>
          </a:stretch>
        </p:blipFill>
        <p:spPr>
          <a:xfrm>
            <a:off x="462709" y="1381931"/>
            <a:ext cx="11457972" cy="3410406"/>
          </a:xfrm>
          <a:prstGeom prst="rect">
            <a:avLst/>
          </a:prstGeom>
        </p:spPr>
      </p:pic>
      <p:sp>
        <p:nvSpPr>
          <p:cNvPr id="8" name="TextBox 7">
            <a:extLst>
              <a:ext uri="{FF2B5EF4-FFF2-40B4-BE49-F238E27FC236}">
                <a16:creationId xmlns:a16="http://schemas.microsoft.com/office/drawing/2014/main" id="{1C109A21-6C34-443D-ADA3-FD18234711C0}"/>
              </a:ext>
            </a:extLst>
          </p:cNvPr>
          <p:cNvSpPr txBox="1"/>
          <p:nvPr/>
        </p:nvSpPr>
        <p:spPr>
          <a:xfrm>
            <a:off x="770010" y="4901123"/>
            <a:ext cx="10907869" cy="954107"/>
          </a:xfrm>
          <a:prstGeom prst="rect">
            <a:avLst/>
          </a:prstGeom>
          <a:noFill/>
        </p:spPr>
        <p:txBody>
          <a:bodyPr wrap="square">
            <a:spAutoFit/>
          </a:bodyPr>
          <a:lstStyle/>
          <a:p>
            <a:r>
              <a:rPr lang="en-US" sz="2000" b="0" i="0" u="none" strike="noStrike" baseline="0" dirty="0">
                <a:solidFill>
                  <a:srgbClr val="000000"/>
                </a:solidFill>
                <a:latin typeface="Abadi" panose="020B0604020104020204" pitchFamily="34" charset="0"/>
              </a:rPr>
              <a:t>Explanation:</a:t>
            </a:r>
          </a:p>
          <a:p>
            <a:pPr marL="742950" lvl="1" indent="-285750">
              <a:buFont typeface="Arial" panose="020B0604020202020204" pitchFamily="34" charset="0"/>
              <a:buChar char="•"/>
            </a:pPr>
            <a:r>
              <a:rPr lang="en-US" b="0" i="0" u="none" strike="noStrike" baseline="0" dirty="0">
                <a:solidFill>
                  <a:srgbClr val="000000"/>
                </a:solidFill>
                <a:latin typeface="Abadi" panose="020B0604020104020204" pitchFamily="34" charset="0"/>
              </a:rPr>
              <a:t>Ranking the count of landing outcomes (such as Failure (drone ship) or Success (ground pad)) between the date 2010-06-04 and 2017-03-20 in descending order. </a:t>
            </a:r>
            <a:endParaRPr lang="en-NG" dirty="0">
              <a:latin typeface="Abadi" panose="020B0604020104020204" pitchFamily="34" charset="0"/>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i="0" u="none" strike="noStrike" baseline="0" dirty="0">
                <a:solidFill>
                  <a:srgbClr val="0948CB"/>
                </a:solidFill>
                <a:latin typeface="Abadi" panose="020B0604020104020204" pitchFamily="34" charset="0"/>
              </a:rPr>
              <a:t>All launch sites’ location markers on a global map </a:t>
            </a:r>
            <a:endParaRPr lang="en-US" sz="3700" dirty="0">
              <a:solidFill>
                <a:srgbClr val="0948CB"/>
              </a:solidFill>
              <a:latin typeface="Abadi" panose="020B0604020104020204" pitchFamily="34" charset="0"/>
            </a:endParaRPr>
          </a:p>
        </p:txBody>
      </p:sp>
      <p:sp>
        <p:nvSpPr>
          <p:cNvPr id="6" name="TextBox 5">
            <a:extLst>
              <a:ext uri="{FF2B5EF4-FFF2-40B4-BE49-F238E27FC236}">
                <a16:creationId xmlns:a16="http://schemas.microsoft.com/office/drawing/2014/main" id="{998C1D5D-0A62-4526-9A98-D9F3BD14CA6B}"/>
              </a:ext>
            </a:extLst>
          </p:cNvPr>
          <p:cNvSpPr txBox="1"/>
          <p:nvPr/>
        </p:nvSpPr>
        <p:spPr>
          <a:xfrm>
            <a:off x="559106" y="1388716"/>
            <a:ext cx="5940846" cy="4478149"/>
          </a:xfrm>
          <a:prstGeom prst="rect">
            <a:avLst/>
          </a:prstGeom>
          <a:noFill/>
        </p:spPr>
        <p:txBody>
          <a:bodyPr wrap="square">
            <a:spAutoFit/>
          </a:bodyPr>
          <a:lstStyle/>
          <a:p>
            <a:r>
              <a:rPr lang="en-US" sz="2000" b="0" i="0" u="none" strike="noStrike" baseline="0" dirty="0">
                <a:solidFill>
                  <a:srgbClr val="000000"/>
                </a:solidFill>
                <a:latin typeface="Abadi" panose="020B0604020104020204" pitchFamily="34" charset="0"/>
              </a:rPr>
              <a:t>Explanation:</a:t>
            </a:r>
          </a:p>
          <a:p>
            <a:pPr marL="285750" indent="-285750">
              <a:buFont typeface="Arial" panose="020B0604020202020204" pitchFamily="34" charset="0"/>
              <a:buChar char="•"/>
            </a:pPr>
            <a:r>
              <a:rPr lang="en-US" sz="1900" b="0" i="0" u="none" strike="noStrike" baseline="0" dirty="0">
                <a:solidFill>
                  <a:srgbClr val="000000"/>
                </a:solidFill>
                <a:latin typeface="Abadi" panose="020B0604020104020204" pitchFamily="34" charset="0"/>
              </a:rPr>
              <a:t>Most of Launch sites are in proximity to the Equator line. The land is moving faster at the equator than any other place on the surface of the Earth. Anything on the surface of the Earth at the equator is already moving at 1670 km/hour. If a ship is launched from the equator it goes up into space, and it is also moving around the Earth at the same speed it was moving before launching. This is because of inertia. This speed will help the spacecraft keep up a good enough speed to stay in orbit.</a:t>
            </a:r>
          </a:p>
          <a:p>
            <a:pPr marL="285750" indent="-285750">
              <a:buFont typeface="Arial" panose="020B0604020202020204" pitchFamily="34" charset="0"/>
              <a:buChar char="•"/>
            </a:pPr>
            <a:r>
              <a:rPr lang="en-US" sz="1900" b="0" i="0" u="none" strike="noStrike" baseline="0" dirty="0">
                <a:solidFill>
                  <a:srgbClr val="000000"/>
                </a:solidFill>
                <a:latin typeface="Abadi" panose="020B0604020104020204" pitchFamily="34" charset="0"/>
              </a:rPr>
              <a:t>All launch sites are in very close proximity to the coast, while launching rockets towards the ocean it </a:t>
            </a:r>
            <a:r>
              <a:rPr lang="en-US" sz="1900" b="0" i="0" u="none" strike="noStrike" baseline="0" dirty="0" err="1">
                <a:solidFill>
                  <a:srgbClr val="000000"/>
                </a:solidFill>
                <a:latin typeface="Abadi" panose="020B0604020104020204" pitchFamily="34" charset="0"/>
              </a:rPr>
              <a:t>minimises</a:t>
            </a:r>
            <a:r>
              <a:rPr lang="en-US" sz="1900" b="0" i="0" u="none" strike="noStrike" baseline="0" dirty="0">
                <a:solidFill>
                  <a:srgbClr val="000000"/>
                </a:solidFill>
                <a:latin typeface="Abadi" panose="020B0604020104020204" pitchFamily="34" charset="0"/>
              </a:rPr>
              <a:t> the risk of having any debris dropping or exploding near people. </a:t>
            </a:r>
            <a:endParaRPr lang="en-NG" sz="1900" dirty="0">
              <a:latin typeface="Abadi" panose="020B0604020104020204" pitchFamily="34" charset="0"/>
            </a:endParaRPr>
          </a:p>
        </p:txBody>
      </p:sp>
      <p:pic>
        <p:nvPicPr>
          <p:cNvPr id="8" name="Picture 7">
            <a:extLst>
              <a:ext uri="{FF2B5EF4-FFF2-40B4-BE49-F238E27FC236}">
                <a16:creationId xmlns:a16="http://schemas.microsoft.com/office/drawing/2014/main" id="{21A4E9B5-ED87-4890-B152-9A1D7317EAEB}"/>
              </a:ext>
            </a:extLst>
          </p:cNvPr>
          <p:cNvPicPr>
            <a:picLocks noChangeAspect="1"/>
          </p:cNvPicPr>
          <p:nvPr/>
        </p:nvPicPr>
        <p:blipFill>
          <a:blip r:embed="rId3"/>
          <a:stretch>
            <a:fillRect/>
          </a:stretch>
        </p:blipFill>
        <p:spPr>
          <a:xfrm>
            <a:off x="6499952" y="1388716"/>
            <a:ext cx="5132942" cy="463685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188455" y="595839"/>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lvl="2"/>
            <a:r>
              <a:rPr lang="en-US" sz="3700" i="0" u="none" strike="noStrike" baseline="0" dirty="0" err="1">
                <a:solidFill>
                  <a:srgbClr val="0948CB"/>
                </a:solidFill>
                <a:latin typeface="Abadi" panose="020B0604020104020204" pitchFamily="34" charset="0"/>
              </a:rPr>
              <a:t>Colour</a:t>
            </a:r>
            <a:r>
              <a:rPr lang="en-US" sz="3700" i="0" u="none" strike="noStrike" baseline="0" dirty="0">
                <a:solidFill>
                  <a:srgbClr val="0948CB"/>
                </a:solidFill>
                <a:latin typeface="Abadi" panose="020B0604020104020204" pitchFamily="34" charset="0"/>
              </a:rPr>
              <a:t>-labeled launch records on the map</a:t>
            </a:r>
            <a:endParaRPr lang="en-US" sz="3700" dirty="0">
              <a:solidFill>
                <a:srgbClr val="0948CB"/>
              </a:solidFill>
              <a:latin typeface="Abadi" panose="020B0604020104020204" pitchFamily="34" charset="0"/>
            </a:endParaRPr>
          </a:p>
        </p:txBody>
      </p:sp>
      <p:sp>
        <p:nvSpPr>
          <p:cNvPr id="6" name="TextBox 5">
            <a:extLst>
              <a:ext uri="{FF2B5EF4-FFF2-40B4-BE49-F238E27FC236}">
                <a16:creationId xmlns:a16="http://schemas.microsoft.com/office/drawing/2014/main" id="{C45E82C3-E10C-41AB-A2C0-98B89ECFAE3B}"/>
              </a:ext>
            </a:extLst>
          </p:cNvPr>
          <p:cNvSpPr txBox="1"/>
          <p:nvPr/>
        </p:nvSpPr>
        <p:spPr>
          <a:xfrm>
            <a:off x="721605" y="1298501"/>
            <a:ext cx="5216487" cy="3477875"/>
          </a:xfrm>
          <a:prstGeom prst="rect">
            <a:avLst/>
          </a:prstGeom>
          <a:noFill/>
        </p:spPr>
        <p:txBody>
          <a:bodyPr wrap="square">
            <a:spAutoFit/>
          </a:bodyPr>
          <a:lstStyle/>
          <a:p>
            <a:r>
              <a:rPr lang="en-US" sz="2000" b="0" i="0" u="none" strike="noStrike" baseline="0" dirty="0">
                <a:solidFill>
                  <a:srgbClr val="000000"/>
                </a:solidFill>
                <a:latin typeface="Abadi" panose="020B0604020104020204" pitchFamily="34" charset="0"/>
              </a:rPr>
              <a:t>Explanation:</a:t>
            </a:r>
          </a:p>
          <a:p>
            <a:pPr marL="742950" lvl="1" indent="-285750">
              <a:buFont typeface="Arial" panose="020B0604020202020204" pitchFamily="34" charset="0"/>
              <a:buChar char="•"/>
            </a:pPr>
            <a:r>
              <a:rPr lang="en-US" sz="2000" b="0" i="0" u="none" strike="noStrike" baseline="0" dirty="0">
                <a:solidFill>
                  <a:srgbClr val="000000"/>
                </a:solidFill>
                <a:latin typeface="Abadi" panose="020B0604020104020204" pitchFamily="34" charset="0"/>
              </a:rPr>
              <a:t>From the </a:t>
            </a:r>
            <a:r>
              <a:rPr lang="en-US" sz="2000" b="0" i="0" u="none" strike="noStrike" baseline="0" dirty="0" err="1">
                <a:solidFill>
                  <a:srgbClr val="000000"/>
                </a:solidFill>
                <a:latin typeface="Abadi" panose="020B0604020104020204" pitchFamily="34" charset="0"/>
              </a:rPr>
              <a:t>colour</a:t>
            </a:r>
            <a:r>
              <a:rPr lang="en-US" sz="2000" b="0" i="0" u="none" strike="noStrike" baseline="0" dirty="0">
                <a:solidFill>
                  <a:srgbClr val="000000"/>
                </a:solidFill>
                <a:latin typeface="Abadi" panose="020B0604020104020204" pitchFamily="34" charset="0"/>
              </a:rPr>
              <a:t>-labeled markers we should be able to easily identify which launch sites have relatively high success rates. </a:t>
            </a:r>
          </a:p>
          <a:p>
            <a:pPr lvl="1"/>
            <a:endParaRPr lang="en-US" sz="2000" b="0" i="0" u="none" strike="noStrike" baseline="0" dirty="0">
              <a:solidFill>
                <a:srgbClr val="000000"/>
              </a:solidFill>
              <a:latin typeface="Abadi" panose="020B0604020104020204" pitchFamily="34" charset="0"/>
            </a:endParaRPr>
          </a:p>
          <a:p>
            <a:pPr lvl="1"/>
            <a:r>
              <a:rPr lang="en-US" sz="2000" dirty="0">
                <a:solidFill>
                  <a:srgbClr val="000000"/>
                </a:solidFill>
                <a:latin typeface="Abadi" panose="020B0604020104020204" pitchFamily="34" charset="0"/>
              </a:rPr>
              <a:t>	</a:t>
            </a:r>
            <a:r>
              <a:rPr lang="en-US" sz="2000" b="0" i="0" u="none" strike="noStrike" baseline="0" dirty="0">
                <a:solidFill>
                  <a:srgbClr val="000000"/>
                </a:solidFill>
                <a:latin typeface="Abadi" panose="020B0604020104020204" pitchFamily="34" charset="0"/>
              </a:rPr>
              <a:t>- </a:t>
            </a:r>
            <a:r>
              <a:rPr lang="en-US" sz="2000" b="0" i="0" u="none" strike="noStrike" baseline="0" dirty="0">
                <a:solidFill>
                  <a:srgbClr val="00B050"/>
                </a:solidFill>
                <a:latin typeface="Abadi" panose="020B0604020104020204" pitchFamily="34" charset="0"/>
              </a:rPr>
              <a:t>Green Marker</a:t>
            </a:r>
            <a:r>
              <a:rPr lang="en-US" sz="2000" b="0" i="0" u="none" strike="noStrike" baseline="0" dirty="0">
                <a:solidFill>
                  <a:srgbClr val="000000"/>
                </a:solidFill>
                <a:latin typeface="Abadi" panose="020B0604020104020204" pitchFamily="34" charset="0"/>
              </a:rPr>
              <a:t> = Successful Launch </a:t>
            </a:r>
          </a:p>
          <a:p>
            <a:pPr lvl="1"/>
            <a:r>
              <a:rPr lang="en-US" sz="2000" dirty="0">
                <a:solidFill>
                  <a:srgbClr val="000000"/>
                </a:solidFill>
                <a:latin typeface="Abadi" panose="020B0604020104020204" pitchFamily="34" charset="0"/>
              </a:rPr>
              <a:t>	</a:t>
            </a:r>
            <a:r>
              <a:rPr lang="en-US" sz="2000" b="0" i="0" u="none" strike="noStrike" baseline="0" dirty="0">
                <a:solidFill>
                  <a:srgbClr val="000000"/>
                </a:solidFill>
                <a:latin typeface="Abadi" panose="020B0604020104020204" pitchFamily="34" charset="0"/>
              </a:rPr>
              <a:t>- </a:t>
            </a:r>
            <a:r>
              <a:rPr lang="en-US" sz="2000" b="0" i="0" u="none" strike="noStrike" baseline="0" dirty="0">
                <a:solidFill>
                  <a:srgbClr val="FF0000"/>
                </a:solidFill>
                <a:latin typeface="Abadi" panose="020B0604020104020204" pitchFamily="34" charset="0"/>
              </a:rPr>
              <a:t>Red Marker </a:t>
            </a:r>
            <a:r>
              <a:rPr lang="en-US" sz="2000" b="0" i="0" u="none" strike="noStrike" baseline="0" dirty="0">
                <a:solidFill>
                  <a:srgbClr val="000000"/>
                </a:solidFill>
                <a:latin typeface="Abadi" panose="020B0604020104020204" pitchFamily="34" charset="0"/>
              </a:rPr>
              <a:t>= Failed Launch</a:t>
            </a:r>
          </a:p>
          <a:p>
            <a:pPr lvl="1"/>
            <a:endParaRPr lang="en-US" sz="2000" b="0" i="0" u="none" strike="noStrike" baseline="0" dirty="0">
              <a:solidFill>
                <a:srgbClr val="000000"/>
              </a:solidFill>
              <a:latin typeface="Abadi" panose="020B0604020104020204" pitchFamily="34" charset="0"/>
            </a:endParaRPr>
          </a:p>
          <a:p>
            <a:pPr marL="742950" lvl="1" indent="-285750">
              <a:buFont typeface="Arial" panose="020B0604020202020204" pitchFamily="34" charset="0"/>
              <a:buChar char="•"/>
            </a:pPr>
            <a:r>
              <a:rPr lang="en-US" sz="2000" b="0" i="0" u="none" strike="noStrike" baseline="0" dirty="0">
                <a:solidFill>
                  <a:srgbClr val="000000"/>
                </a:solidFill>
                <a:latin typeface="Abadi" panose="020B0604020104020204" pitchFamily="34" charset="0"/>
              </a:rPr>
              <a:t>Launch Site KSC LC-39A has a very high Success Rate. </a:t>
            </a:r>
            <a:endParaRPr lang="en-NG" sz="2000" dirty="0">
              <a:latin typeface="Abadi" panose="020B0604020104020204" pitchFamily="34" charset="0"/>
            </a:endParaRPr>
          </a:p>
        </p:txBody>
      </p:sp>
      <p:pic>
        <p:nvPicPr>
          <p:cNvPr id="7" name="Picture 6">
            <a:extLst>
              <a:ext uri="{FF2B5EF4-FFF2-40B4-BE49-F238E27FC236}">
                <a16:creationId xmlns:a16="http://schemas.microsoft.com/office/drawing/2014/main" id="{FE778353-9C7E-4732-9354-6A4591085CE2}"/>
              </a:ext>
            </a:extLst>
          </p:cNvPr>
          <p:cNvPicPr>
            <a:picLocks noChangeAspect="1"/>
          </p:cNvPicPr>
          <p:nvPr/>
        </p:nvPicPr>
        <p:blipFill>
          <a:blip r:embed="rId3"/>
          <a:stretch>
            <a:fillRect/>
          </a:stretch>
        </p:blipFill>
        <p:spPr>
          <a:xfrm>
            <a:off x="5981097" y="1404536"/>
            <a:ext cx="5467350" cy="462103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427818"/>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i="0" u="none" strike="noStrike" baseline="0" dirty="0">
                <a:solidFill>
                  <a:srgbClr val="0948CB"/>
                </a:solidFill>
                <a:latin typeface="Abadi" panose="020B0604020104020204" pitchFamily="34" charset="0"/>
              </a:rPr>
              <a:t>Distance from the launch site KSC LC-39A to its proximities </a:t>
            </a:r>
            <a:endParaRPr lang="en-US" sz="3700" dirty="0">
              <a:solidFill>
                <a:srgbClr val="0948CB"/>
              </a:solidFill>
              <a:latin typeface="Abadi" panose="020B0604020104020204" pitchFamily="34" charset="0"/>
            </a:endParaRPr>
          </a:p>
        </p:txBody>
      </p:sp>
      <p:sp>
        <p:nvSpPr>
          <p:cNvPr id="6" name="TextBox 5">
            <a:extLst>
              <a:ext uri="{FF2B5EF4-FFF2-40B4-BE49-F238E27FC236}">
                <a16:creationId xmlns:a16="http://schemas.microsoft.com/office/drawing/2014/main" id="{97076459-BFF7-4295-BC57-CCD9BB9569AF}"/>
              </a:ext>
            </a:extLst>
          </p:cNvPr>
          <p:cNvSpPr txBox="1"/>
          <p:nvPr/>
        </p:nvSpPr>
        <p:spPr>
          <a:xfrm>
            <a:off x="770010" y="1314752"/>
            <a:ext cx="5325989" cy="4708981"/>
          </a:xfrm>
          <a:prstGeom prst="rect">
            <a:avLst/>
          </a:prstGeom>
          <a:noFill/>
        </p:spPr>
        <p:txBody>
          <a:bodyPr wrap="square">
            <a:spAutoFit/>
          </a:bodyPr>
          <a:lstStyle/>
          <a:p>
            <a:r>
              <a:rPr lang="en-US" sz="2000" b="0" i="0" u="none" strike="noStrike" baseline="0" dirty="0">
                <a:solidFill>
                  <a:srgbClr val="000000"/>
                </a:solidFill>
                <a:latin typeface="Abadi" panose="020B0604020104020204" pitchFamily="34" charset="0"/>
              </a:rPr>
              <a:t>Explanation:</a:t>
            </a:r>
          </a:p>
          <a:p>
            <a:endParaRPr lang="en-US" sz="2000" b="0" i="0" u="none" strike="noStrike" baseline="0" dirty="0">
              <a:solidFill>
                <a:srgbClr val="000000"/>
              </a:solidFill>
              <a:latin typeface="Abadi" panose="020B0604020104020204" pitchFamily="34" charset="0"/>
            </a:endParaRPr>
          </a:p>
          <a:p>
            <a:pPr marL="285750" indent="-285750">
              <a:buFont typeface="Arial" panose="020B0604020202020204" pitchFamily="34" charset="0"/>
              <a:buChar char="•"/>
            </a:pPr>
            <a:r>
              <a:rPr lang="en-US" sz="2000" b="0" i="0" u="none" strike="noStrike" baseline="0" dirty="0">
                <a:solidFill>
                  <a:srgbClr val="000000"/>
                </a:solidFill>
                <a:latin typeface="Abadi" panose="020B0604020104020204" pitchFamily="34" charset="0"/>
              </a:rPr>
              <a:t>From the visual analysis of the launch site KSC LC-39A we can clearly see that it is: </a:t>
            </a:r>
          </a:p>
          <a:p>
            <a:r>
              <a:rPr lang="en-US" sz="2000" dirty="0">
                <a:solidFill>
                  <a:srgbClr val="000000"/>
                </a:solidFill>
                <a:latin typeface="Abadi" panose="020B0604020104020204" pitchFamily="34" charset="0"/>
              </a:rPr>
              <a:t>	</a:t>
            </a:r>
            <a:r>
              <a:rPr lang="en-US" sz="2000" b="0" i="0" u="none" strike="noStrike" baseline="0" dirty="0">
                <a:solidFill>
                  <a:srgbClr val="000000"/>
                </a:solidFill>
                <a:latin typeface="Abadi" panose="020B0604020104020204" pitchFamily="34" charset="0"/>
              </a:rPr>
              <a:t>- relative close to railway (15.23 km) </a:t>
            </a:r>
          </a:p>
          <a:p>
            <a:r>
              <a:rPr lang="en-US" sz="2000" dirty="0">
                <a:solidFill>
                  <a:srgbClr val="000000"/>
                </a:solidFill>
                <a:latin typeface="Abadi" panose="020B0604020104020204" pitchFamily="34" charset="0"/>
              </a:rPr>
              <a:t>	</a:t>
            </a:r>
            <a:r>
              <a:rPr lang="en-US" sz="2000" b="0" i="0" u="none" strike="noStrike" baseline="0" dirty="0">
                <a:solidFill>
                  <a:srgbClr val="000000"/>
                </a:solidFill>
                <a:latin typeface="Abadi" panose="020B0604020104020204" pitchFamily="34" charset="0"/>
              </a:rPr>
              <a:t>- relative close to highway (20.28 km) </a:t>
            </a:r>
          </a:p>
          <a:p>
            <a:r>
              <a:rPr lang="en-US" sz="2000" dirty="0">
                <a:solidFill>
                  <a:srgbClr val="000000"/>
                </a:solidFill>
                <a:latin typeface="Abadi" panose="020B0604020104020204" pitchFamily="34" charset="0"/>
              </a:rPr>
              <a:t>	</a:t>
            </a:r>
            <a:r>
              <a:rPr lang="en-US" sz="2000" b="0" i="0" u="none" strike="noStrike" baseline="0" dirty="0">
                <a:solidFill>
                  <a:srgbClr val="000000"/>
                </a:solidFill>
                <a:latin typeface="Abadi" panose="020B0604020104020204" pitchFamily="34" charset="0"/>
              </a:rPr>
              <a:t>- relative close to coastline (14.99 km)</a:t>
            </a:r>
          </a:p>
          <a:p>
            <a:endParaRPr lang="en-US" sz="2000" b="0" i="0" u="none" strike="noStrike" baseline="0" dirty="0">
              <a:solidFill>
                <a:srgbClr val="000000"/>
              </a:solidFill>
              <a:latin typeface="Abadi" panose="020B0604020104020204" pitchFamily="34" charset="0"/>
            </a:endParaRPr>
          </a:p>
          <a:p>
            <a:pPr marL="285750" indent="-285750">
              <a:buFont typeface="Arial" panose="020B0604020202020204" pitchFamily="34" charset="0"/>
              <a:buChar char="•"/>
            </a:pPr>
            <a:r>
              <a:rPr lang="en-US" sz="2000" b="0" i="0" u="none" strike="noStrike" baseline="0" dirty="0">
                <a:solidFill>
                  <a:srgbClr val="000000"/>
                </a:solidFill>
                <a:latin typeface="Abadi" panose="020B0604020104020204" pitchFamily="34" charset="0"/>
              </a:rPr>
              <a:t>Also the launch site KSC LC-39A is relative close to its closest city Titusville (16.32 km).</a:t>
            </a:r>
          </a:p>
          <a:p>
            <a:endParaRPr lang="en-US" sz="2000" b="0" i="0" u="none" strike="noStrike" baseline="0" dirty="0">
              <a:solidFill>
                <a:srgbClr val="000000"/>
              </a:solidFill>
              <a:latin typeface="Abadi" panose="020B0604020104020204" pitchFamily="34" charset="0"/>
            </a:endParaRPr>
          </a:p>
          <a:p>
            <a:pPr marL="285750" indent="-285750">
              <a:buFont typeface="Arial" panose="020B0604020202020204" pitchFamily="34" charset="0"/>
              <a:buChar char="•"/>
            </a:pPr>
            <a:r>
              <a:rPr lang="en-US" sz="2000" b="0" i="0" u="none" strike="noStrike" baseline="0" dirty="0">
                <a:solidFill>
                  <a:srgbClr val="000000"/>
                </a:solidFill>
                <a:latin typeface="Abadi" panose="020B0604020104020204" pitchFamily="34" charset="0"/>
              </a:rPr>
              <a:t>Failed rocket with its high speed can cover distances like 15-20 km in few seconds. It could be potentially dangerous to populated areas. </a:t>
            </a:r>
            <a:endParaRPr lang="en-NG" sz="2000" dirty="0">
              <a:latin typeface="Abadi" panose="020B0604020104020204" pitchFamily="34" charset="0"/>
            </a:endParaRPr>
          </a:p>
        </p:txBody>
      </p:sp>
      <p:pic>
        <p:nvPicPr>
          <p:cNvPr id="7" name="Picture 6">
            <a:extLst>
              <a:ext uri="{FF2B5EF4-FFF2-40B4-BE49-F238E27FC236}">
                <a16:creationId xmlns:a16="http://schemas.microsoft.com/office/drawing/2014/main" id="{5672ED8B-49AB-4AFB-9F95-65304749EA35}"/>
              </a:ext>
            </a:extLst>
          </p:cNvPr>
          <p:cNvPicPr>
            <a:picLocks noChangeAspect="1"/>
          </p:cNvPicPr>
          <p:nvPr/>
        </p:nvPicPr>
        <p:blipFill>
          <a:blip r:embed="rId3"/>
          <a:stretch>
            <a:fillRect/>
          </a:stretch>
        </p:blipFill>
        <p:spPr>
          <a:xfrm>
            <a:off x="6095999" y="1540092"/>
            <a:ext cx="5361973" cy="456325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344025" y="546696"/>
            <a:ext cx="9372852"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lvl="1"/>
            <a:r>
              <a:rPr lang="en-US" sz="3700" i="0" u="none" strike="noStrike" baseline="0" dirty="0">
                <a:solidFill>
                  <a:srgbClr val="0948CB"/>
                </a:solidFill>
                <a:latin typeface="Abadi" panose="020B0604020104020204" pitchFamily="34" charset="0"/>
              </a:rPr>
              <a:t>Launch success count for all sites</a:t>
            </a:r>
            <a:endParaRPr lang="en-US" sz="3700" dirty="0">
              <a:solidFill>
                <a:srgbClr val="0948CB"/>
              </a:solidFill>
              <a:latin typeface="Abadi" panose="020B0604020104020204" pitchFamily="34" charset="0"/>
            </a:endParaRPr>
          </a:p>
        </p:txBody>
      </p:sp>
      <p:pic>
        <p:nvPicPr>
          <p:cNvPr id="4" name="Picture 3">
            <a:extLst>
              <a:ext uri="{FF2B5EF4-FFF2-40B4-BE49-F238E27FC236}">
                <a16:creationId xmlns:a16="http://schemas.microsoft.com/office/drawing/2014/main" id="{D9F81BCC-D8C8-4A7E-9A3D-EDCAD6AFA9DF}"/>
              </a:ext>
            </a:extLst>
          </p:cNvPr>
          <p:cNvPicPr>
            <a:picLocks noChangeAspect="1"/>
          </p:cNvPicPr>
          <p:nvPr/>
        </p:nvPicPr>
        <p:blipFill>
          <a:blip r:embed="rId3"/>
          <a:stretch>
            <a:fillRect/>
          </a:stretch>
        </p:blipFill>
        <p:spPr>
          <a:xfrm>
            <a:off x="796886" y="1417553"/>
            <a:ext cx="10598227" cy="3683257"/>
          </a:xfrm>
          <a:prstGeom prst="rect">
            <a:avLst/>
          </a:prstGeom>
        </p:spPr>
      </p:pic>
      <p:sp>
        <p:nvSpPr>
          <p:cNvPr id="9" name="TextBox 8">
            <a:extLst>
              <a:ext uri="{FF2B5EF4-FFF2-40B4-BE49-F238E27FC236}">
                <a16:creationId xmlns:a16="http://schemas.microsoft.com/office/drawing/2014/main" id="{FC972464-B45C-4739-A9E0-57FECC62395F}"/>
              </a:ext>
            </a:extLst>
          </p:cNvPr>
          <p:cNvSpPr txBox="1"/>
          <p:nvPr/>
        </p:nvSpPr>
        <p:spPr>
          <a:xfrm>
            <a:off x="796886" y="5363136"/>
            <a:ext cx="10598227" cy="677108"/>
          </a:xfrm>
          <a:prstGeom prst="rect">
            <a:avLst/>
          </a:prstGeom>
          <a:noFill/>
        </p:spPr>
        <p:txBody>
          <a:bodyPr wrap="square">
            <a:spAutoFit/>
          </a:bodyPr>
          <a:lstStyle/>
          <a:p>
            <a:r>
              <a:rPr lang="en-US" sz="2000" b="0" i="0" u="none" strike="noStrike" baseline="0" dirty="0">
                <a:solidFill>
                  <a:srgbClr val="000000"/>
                </a:solidFill>
                <a:latin typeface="Abadi" panose="020B0604020104020204" pitchFamily="34" charset="0"/>
              </a:rPr>
              <a:t>Explanation:</a:t>
            </a:r>
          </a:p>
          <a:p>
            <a:pPr marL="742950" lvl="1" indent="-285750">
              <a:buFont typeface="Arial" panose="020B0604020202020204" pitchFamily="34" charset="0"/>
              <a:buChar char="•"/>
            </a:pPr>
            <a:r>
              <a:rPr lang="en-US" b="0" i="0" u="none" strike="noStrike" baseline="0" dirty="0">
                <a:solidFill>
                  <a:srgbClr val="000000"/>
                </a:solidFill>
                <a:latin typeface="Abadi" panose="020B0604020104020204" pitchFamily="34" charset="0"/>
              </a:rPr>
              <a:t>The chart clearly shows that from all the sites, KSC LC-39A has the most successful launches. </a:t>
            </a:r>
            <a:endParaRPr lang="en-NG" dirty="0">
              <a:latin typeface="Abadi" panose="020B0604020104020204" pitchFamily="34" charset="0"/>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32192"/>
            <a:ext cx="10530113" cy="44728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400" b="0" i="0" u="none" strike="noStrike" baseline="0" dirty="0">
                <a:solidFill>
                  <a:srgbClr val="000000"/>
                </a:solidFill>
                <a:latin typeface="Abadi" panose="020B0604020104020204" pitchFamily="34" charset="0"/>
              </a:rPr>
              <a:t>Project background and context </a:t>
            </a:r>
          </a:p>
          <a:p>
            <a:pPr marL="0" indent="0">
              <a:spcBef>
                <a:spcPts val="1400"/>
              </a:spcBef>
              <a:buNone/>
            </a:pPr>
            <a:r>
              <a:rPr lang="en-US" sz="2000" b="0" i="0" u="none" strike="noStrike" baseline="0" dirty="0">
                <a:solidFill>
                  <a:srgbClr val="000000"/>
                </a:solidFill>
                <a:latin typeface="Abadi" panose="020B0604020104020204" pitchFamily="34" charset="0"/>
              </a:rPr>
              <a:t>SpaceX is the most successful company of the commercial space age, making space travel affordable. The company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Based on public information and machine learning models, we are going to predict if SpaceX will reuse the first stage. </a:t>
            </a:r>
          </a:p>
          <a:p>
            <a:pPr marL="0" indent="0">
              <a:spcBef>
                <a:spcPts val="1400"/>
              </a:spcBef>
              <a:buNone/>
            </a:pPr>
            <a:r>
              <a:rPr lang="en-US" sz="2400" b="0" i="0" u="none" strike="noStrike" baseline="0" dirty="0">
                <a:solidFill>
                  <a:srgbClr val="000000"/>
                </a:solidFill>
                <a:latin typeface="Abadi" panose="020B0604020104020204" pitchFamily="34" charset="0"/>
              </a:rPr>
              <a:t>Questions to be answered</a:t>
            </a:r>
          </a:p>
          <a:p>
            <a:pPr>
              <a:spcBef>
                <a:spcPts val="1400"/>
              </a:spcBef>
              <a:buFont typeface="Arial" panose="020B0604020202020204" pitchFamily="34" charset="0"/>
              <a:buChar char="•"/>
            </a:pPr>
            <a:r>
              <a:rPr lang="en-US" sz="2000" dirty="0">
                <a:solidFill>
                  <a:srgbClr val="000000"/>
                </a:solidFill>
                <a:latin typeface="Abadi" panose="020B0604020104020204" pitchFamily="34" charset="0"/>
              </a:rPr>
              <a:t>How do variables such as payload mass, launch site, number of flights, and orbits affect the success of the first stage landing?</a:t>
            </a:r>
          </a:p>
          <a:p>
            <a:pPr>
              <a:spcBef>
                <a:spcPts val="1400"/>
              </a:spcBef>
              <a:buFont typeface="Arial" panose="020B0604020202020204" pitchFamily="34" charset="0"/>
              <a:buChar char="•"/>
            </a:pPr>
            <a:r>
              <a:rPr lang="en-US" sz="2000" dirty="0">
                <a:solidFill>
                  <a:srgbClr val="000000"/>
                </a:solidFill>
                <a:latin typeface="Abadi" panose="020B0604020104020204" pitchFamily="34" charset="0"/>
              </a:rPr>
              <a:t>Does the rate of successful landings increase over the years?</a:t>
            </a:r>
          </a:p>
          <a:p>
            <a:pPr>
              <a:spcBef>
                <a:spcPts val="1400"/>
              </a:spcBef>
              <a:buFont typeface="Arial" panose="020B0604020202020204" pitchFamily="34" charset="0"/>
              <a:buChar char="•"/>
            </a:pPr>
            <a:r>
              <a:rPr lang="en-US" sz="2000" dirty="0">
                <a:solidFill>
                  <a:srgbClr val="000000"/>
                </a:solidFill>
                <a:latin typeface="Abadi" panose="020B0604020104020204" pitchFamily="34" charset="0"/>
              </a:rPr>
              <a:t>What is the best algorithm that can be used for binary classification in this case?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i="0" u="none" strike="noStrike" baseline="0" dirty="0">
                <a:solidFill>
                  <a:srgbClr val="0948CB"/>
                </a:solidFill>
                <a:latin typeface="Abadi" panose="020B0604020104020204" pitchFamily="34" charset="0"/>
              </a:rPr>
              <a:t>Launch site with highest launch success ratio </a:t>
            </a:r>
            <a:endParaRPr lang="en-US" sz="3700" dirty="0">
              <a:solidFill>
                <a:srgbClr val="0948CB"/>
              </a:solidFill>
              <a:latin typeface="Abadi" panose="020B0604020104020204" pitchFamily="34" charset="0"/>
            </a:endParaRPr>
          </a:p>
        </p:txBody>
      </p:sp>
      <p:pic>
        <p:nvPicPr>
          <p:cNvPr id="4" name="Picture 3">
            <a:extLst>
              <a:ext uri="{FF2B5EF4-FFF2-40B4-BE49-F238E27FC236}">
                <a16:creationId xmlns:a16="http://schemas.microsoft.com/office/drawing/2014/main" id="{AF21B55F-2551-4447-AF89-4FA035E7290B}"/>
              </a:ext>
            </a:extLst>
          </p:cNvPr>
          <p:cNvPicPr>
            <a:picLocks noChangeAspect="1"/>
          </p:cNvPicPr>
          <p:nvPr/>
        </p:nvPicPr>
        <p:blipFill>
          <a:blip r:embed="rId3"/>
          <a:stretch>
            <a:fillRect/>
          </a:stretch>
        </p:blipFill>
        <p:spPr>
          <a:xfrm>
            <a:off x="453194" y="1574310"/>
            <a:ext cx="11285611" cy="3438366"/>
          </a:xfrm>
          <a:prstGeom prst="rect">
            <a:avLst/>
          </a:prstGeom>
        </p:spPr>
      </p:pic>
      <p:sp>
        <p:nvSpPr>
          <p:cNvPr id="9" name="TextBox 8">
            <a:extLst>
              <a:ext uri="{FF2B5EF4-FFF2-40B4-BE49-F238E27FC236}">
                <a16:creationId xmlns:a16="http://schemas.microsoft.com/office/drawing/2014/main" id="{9DF2D1BC-2B20-4121-8360-5693E9416A38}"/>
              </a:ext>
            </a:extLst>
          </p:cNvPr>
          <p:cNvSpPr txBox="1"/>
          <p:nvPr/>
        </p:nvSpPr>
        <p:spPr>
          <a:xfrm>
            <a:off x="453193" y="5160733"/>
            <a:ext cx="11285611" cy="677108"/>
          </a:xfrm>
          <a:prstGeom prst="rect">
            <a:avLst/>
          </a:prstGeom>
          <a:noFill/>
        </p:spPr>
        <p:txBody>
          <a:bodyPr wrap="square">
            <a:spAutoFit/>
          </a:bodyPr>
          <a:lstStyle/>
          <a:p>
            <a:r>
              <a:rPr lang="en-US" sz="2000" b="0" i="0" u="none" strike="noStrike" baseline="0" dirty="0">
                <a:solidFill>
                  <a:srgbClr val="000000"/>
                </a:solidFill>
                <a:latin typeface="Abadi" panose="020B0604020104020204" pitchFamily="34" charset="0"/>
              </a:rPr>
              <a:t>Explanation:</a:t>
            </a:r>
          </a:p>
          <a:p>
            <a:pPr marL="742950" lvl="1" indent="-285750">
              <a:buFont typeface="Arial" panose="020B0604020202020204" pitchFamily="34" charset="0"/>
              <a:buChar char="•"/>
            </a:pPr>
            <a:r>
              <a:rPr lang="en-US" b="0" i="0" u="none" strike="noStrike" baseline="0" dirty="0">
                <a:solidFill>
                  <a:srgbClr val="000000"/>
                </a:solidFill>
                <a:latin typeface="Abadi" panose="020B0604020104020204" pitchFamily="34" charset="0"/>
              </a:rPr>
              <a:t>KSC LC-39A has the highest launch success rate (76.9%) with 10 successful and only 3 failed landings. </a:t>
            </a:r>
            <a:endParaRPr lang="en-NG" dirty="0">
              <a:latin typeface="Abadi" panose="020B0604020104020204" pitchFamily="34" charset="0"/>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i="0" u="none" strike="noStrike" baseline="0" dirty="0">
                <a:solidFill>
                  <a:srgbClr val="0948CB"/>
                </a:solidFill>
                <a:latin typeface="Abadi" panose="020B0604020104020204" pitchFamily="34" charset="0"/>
              </a:rPr>
              <a:t>Payload Mass vs. Launch Outcome for all sites </a:t>
            </a:r>
            <a:endParaRPr lang="en-US" sz="3700" dirty="0">
              <a:solidFill>
                <a:srgbClr val="0948CB"/>
              </a:solidFill>
              <a:latin typeface="Abadi" panose="020B0604020104020204" pitchFamily="34" charset="0"/>
            </a:endParaRPr>
          </a:p>
        </p:txBody>
      </p:sp>
      <p:pic>
        <p:nvPicPr>
          <p:cNvPr id="4" name="Picture 3">
            <a:extLst>
              <a:ext uri="{FF2B5EF4-FFF2-40B4-BE49-F238E27FC236}">
                <a16:creationId xmlns:a16="http://schemas.microsoft.com/office/drawing/2014/main" id="{ECC04FBE-979D-48DE-8525-92197E83F4CF}"/>
              </a:ext>
            </a:extLst>
          </p:cNvPr>
          <p:cNvPicPr>
            <a:picLocks noChangeAspect="1"/>
          </p:cNvPicPr>
          <p:nvPr/>
        </p:nvPicPr>
        <p:blipFill>
          <a:blip r:embed="rId3"/>
          <a:stretch>
            <a:fillRect/>
          </a:stretch>
        </p:blipFill>
        <p:spPr>
          <a:xfrm>
            <a:off x="4616498" y="1425883"/>
            <a:ext cx="7398630" cy="2267369"/>
          </a:xfrm>
          <a:prstGeom prst="rect">
            <a:avLst/>
          </a:prstGeom>
        </p:spPr>
      </p:pic>
      <p:pic>
        <p:nvPicPr>
          <p:cNvPr id="7" name="Picture 6">
            <a:extLst>
              <a:ext uri="{FF2B5EF4-FFF2-40B4-BE49-F238E27FC236}">
                <a16:creationId xmlns:a16="http://schemas.microsoft.com/office/drawing/2014/main" id="{E5B72C1C-9BE6-464E-A022-209C762375B5}"/>
              </a:ext>
            </a:extLst>
          </p:cNvPr>
          <p:cNvPicPr>
            <a:picLocks noChangeAspect="1"/>
          </p:cNvPicPr>
          <p:nvPr/>
        </p:nvPicPr>
        <p:blipFill>
          <a:blip r:embed="rId4"/>
          <a:stretch>
            <a:fillRect/>
          </a:stretch>
        </p:blipFill>
        <p:spPr>
          <a:xfrm>
            <a:off x="4605051" y="3722111"/>
            <a:ext cx="7398630" cy="2392250"/>
          </a:xfrm>
          <a:prstGeom prst="rect">
            <a:avLst/>
          </a:prstGeom>
        </p:spPr>
      </p:pic>
      <p:sp>
        <p:nvSpPr>
          <p:cNvPr id="10" name="TextBox 9">
            <a:extLst>
              <a:ext uri="{FF2B5EF4-FFF2-40B4-BE49-F238E27FC236}">
                <a16:creationId xmlns:a16="http://schemas.microsoft.com/office/drawing/2014/main" id="{D84A5BEC-7B3D-4819-B69F-1FC064FF6F7D}"/>
              </a:ext>
            </a:extLst>
          </p:cNvPr>
          <p:cNvSpPr txBox="1"/>
          <p:nvPr/>
        </p:nvSpPr>
        <p:spPr>
          <a:xfrm>
            <a:off x="614190" y="2959153"/>
            <a:ext cx="3825607" cy="1231106"/>
          </a:xfrm>
          <a:prstGeom prst="rect">
            <a:avLst/>
          </a:prstGeom>
          <a:noFill/>
        </p:spPr>
        <p:txBody>
          <a:bodyPr wrap="square">
            <a:spAutoFit/>
          </a:bodyPr>
          <a:lstStyle/>
          <a:p>
            <a:r>
              <a:rPr lang="en-US" sz="2000" b="0" i="0" u="none" strike="noStrike" baseline="0" dirty="0">
                <a:solidFill>
                  <a:srgbClr val="000000"/>
                </a:solidFill>
                <a:latin typeface="Abadi" panose="020B0604020104020204" pitchFamily="34" charset="0"/>
              </a:rPr>
              <a:t>Explanation:</a:t>
            </a:r>
          </a:p>
          <a:p>
            <a:pPr marL="285750" indent="-285750">
              <a:buFont typeface="Arial" panose="020B0604020202020204" pitchFamily="34" charset="0"/>
              <a:buChar char="•"/>
            </a:pPr>
            <a:r>
              <a:rPr lang="en-US" sz="1800" b="0" i="0" u="none" strike="noStrike" baseline="0" dirty="0">
                <a:solidFill>
                  <a:srgbClr val="000000"/>
                </a:solidFill>
                <a:latin typeface="Abadi" panose="020B0604020104020204" pitchFamily="34" charset="0"/>
              </a:rPr>
              <a:t>The charts show that payloads between 2000 and 5500 kg have the highest success rate. </a:t>
            </a:r>
            <a:endParaRPr lang="en-NG" dirty="0">
              <a:latin typeface="Abadi" panose="020B0604020104020204" pitchFamily="34" charset="0"/>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6" name="TextBox 5">
            <a:extLst>
              <a:ext uri="{FF2B5EF4-FFF2-40B4-BE49-F238E27FC236}">
                <a16:creationId xmlns:a16="http://schemas.microsoft.com/office/drawing/2014/main" id="{F8C2D149-D118-4728-9365-B3F831827D46}"/>
              </a:ext>
            </a:extLst>
          </p:cNvPr>
          <p:cNvSpPr txBox="1"/>
          <p:nvPr/>
        </p:nvSpPr>
        <p:spPr>
          <a:xfrm>
            <a:off x="770011" y="1864311"/>
            <a:ext cx="4925709" cy="3508653"/>
          </a:xfrm>
          <a:prstGeom prst="rect">
            <a:avLst/>
          </a:prstGeom>
          <a:noFill/>
        </p:spPr>
        <p:txBody>
          <a:bodyPr wrap="square">
            <a:spAutoFit/>
          </a:bodyPr>
          <a:lstStyle/>
          <a:p>
            <a:r>
              <a:rPr lang="en-US" sz="2400" b="0" i="0" u="none" strike="noStrike" baseline="0" dirty="0">
                <a:solidFill>
                  <a:srgbClr val="000000"/>
                </a:solidFill>
                <a:latin typeface="Abadi" panose="020B0604020104020204" pitchFamily="34" charset="0"/>
              </a:rPr>
              <a:t>Explanation:</a:t>
            </a:r>
          </a:p>
          <a:p>
            <a:pPr marL="742950" lvl="1" indent="-285750">
              <a:buFont typeface="Arial" panose="020B0604020202020204" pitchFamily="34" charset="0"/>
              <a:buChar char="•"/>
            </a:pPr>
            <a:r>
              <a:rPr lang="en-US" b="0" i="0" u="none" strike="noStrike" baseline="0" dirty="0">
                <a:solidFill>
                  <a:srgbClr val="000000"/>
                </a:solidFill>
                <a:latin typeface="Abadi" panose="020B0604020104020204" pitchFamily="34" charset="0"/>
              </a:rPr>
              <a:t>Based on the scores of the Test Set, we can not confirm which method performs best.</a:t>
            </a:r>
          </a:p>
          <a:p>
            <a:pPr marL="742950" lvl="1" indent="-285750">
              <a:buFont typeface="Arial" panose="020B0604020202020204" pitchFamily="34" charset="0"/>
              <a:buChar char="•"/>
            </a:pPr>
            <a:r>
              <a:rPr lang="en-US" b="0" i="0" u="none" strike="noStrike" baseline="0" dirty="0">
                <a:solidFill>
                  <a:srgbClr val="000000"/>
                </a:solidFill>
                <a:latin typeface="Abadi" panose="020B0604020104020204" pitchFamily="34" charset="0"/>
              </a:rPr>
              <a:t>Same Test Set scores may be due to the small test sample size (18 samples). Therefore, we tested all methods based on the whole Dataset.</a:t>
            </a:r>
          </a:p>
          <a:p>
            <a:pPr marL="742950" lvl="1" indent="-285750">
              <a:buFont typeface="Arial" panose="020B0604020202020204" pitchFamily="34" charset="0"/>
              <a:buChar char="•"/>
            </a:pPr>
            <a:r>
              <a:rPr lang="en-US" b="0" i="0" u="none" strike="noStrike" baseline="0" dirty="0">
                <a:solidFill>
                  <a:srgbClr val="000000"/>
                </a:solidFill>
                <a:latin typeface="Abadi" panose="020B0604020104020204" pitchFamily="34" charset="0"/>
              </a:rPr>
              <a:t>The scores of the whole Dataset confirm that the best model is the Decision Tree Model. This model has not only higher scores, but also the highest accuracy. </a:t>
            </a:r>
            <a:endParaRPr lang="en-NG" dirty="0">
              <a:latin typeface="Abadi" panose="020B0604020104020204" pitchFamily="34" charset="0"/>
            </a:endParaRPr>
          </a:p>
        </p:txBody>
      </p:sp>
      <p:sp>
        <p:nvSpPr>
          <p:cNvPr id="8" name="TextBox 7">
            <a:extLst>
              <a:ext uri="{FF2B5EF4-FFF2-40B4-BE49-F238E27FC236}">
                <a16:creationId xmlns:a16="http://schemas.microsoft.com/office/drawing/2014/main" id="{969401C5-CCC7-4A96-A155-5D02624225CB}"/>
              </a:ext>
            </a:extLst>
          </p:cNvPr>
          <p:cNvSpPr txBox="1"/>
          <p:nvPr/>
        </p:nvSpPr>
        <p:spPr>
          <a:xfrm>
            <a:off x="6806100" y="1464201"/>
            <a:ext cx="6097836" cy="400110"/>
          </a:xfrm>
          <a:prstGeom prst="rect">
            <a:avLst/>
          </a:prstGeom>
          <a:noFill/>
        </p:spPr>
        <p:txBody>
          <a:bodyPr wrap="square">
            <a:spAutoFit/>
          </a:bodyPr>
          <a:lstStyle/>
          <a:p>
            <a:r>
              <a:rPr lang="en-US" sz="2000" b="0" i="0" u="none" strike="noStrike" baseline="0" dirty="0">
                <a:solidFill>
                  <a:srgbClr val="000000"/>
                </a:solidFill>
                <a:latin typeface="Abadi" panose="020B0604020104020204" pitchFamily="34" charset="0"/>
              </a:rPr>
              <a:t>Scores and Accuracy of the Test Set </a:t>
            </a:r>
            <a:endParaRPr lang="en-NG" sz="2000" dirty="0">
              <a:latin typeface="Abadi" panose="020B0604020104020204" pitchFamily="34" charset="0"/>
            </a:endParaRPr>
          </a:p>
        </p:txBody>
      </p:sp>
      <p:pic>
        <p:nvPicPr>
          <p:cNvPr id="10" name="Picture 9">
            <a:extLst>
              <a:ext uri="{FF2B5EF4-FFF2-40B4-BE49-F238E27FC236}">
                <a16:creationId xmlns:a16="http://schemas.microsoft.com/office/drawing/2014/main" id="{29FA6EB0-33BC-4168-8AE6-94CF0A70539A}"/>
              </a:ext>
            </a:extLst>
          </p:cNvPr>
          <p:cNvPicPr>
            <a:picLocks noChangeAspect="1"/>
          </p:cNvPicPr>
          <p:nvPr/>
        </p:nvPicPr>
        <p:blipFill>
          <a:blip r:embed="rId3"/>
          <a:stretch>
            <a:fillRect/>
          </a:stretch>
        </p:blipFill>
        <p:spPr>
          <a:xfrm>
            <a:off x="6496282" y="2000250"/>
            <a:ext cx="4733925" cy="1428750"/>
          </a:xfrm>
          <a:prstGeom prst="rect">
            <a:avLst/>
          </a:prstGeom>
        </p:spPr>
      </p:pic>
      <p:sp>
        <p:nvSpPr>
          <p:cNvPr id="12" name="TextBox 11">
            <a:extLst>
              <a:ext uri="{FF2B5EF4-FFF2-40B4-BE49-F238E27FC236}">
                <a16:creationId xmlns:a16="http://schemas.microsoft.com/office/drawing/2014/main" id="{22118869-F920-4779-B5D5-1DC47ED5C6CF}"/>
              </a:ext>
            </a:extLst>
          </p:cNvPr>
          <p:cNvSpPr txBox="1"/>
          <p:nvPr/>
        </p:nvSpPr>
        <p:spPr>
          <a:xfrm>
            <a:off x="6806100" y="3749605"/>
            <a:ext cx="6450376" cy="369332"/>
          </a:xfrm>
          <a:prstGeom prst="rect">
            <a:avLst/>
          </a:prstGeom>
          <a:noFill/>
        </p:spPr>
        <p:txBody>
          <a:bodyPr wrap="square">
            <a:spAutoFit/>
          </a:bodyPr>
          <a:lstStyle/>
          <a:p>
            <a:r>
              <a:rPr lang="en-US" sz="1800" b="0" i="0" u="none" strike="noStrike" baseline="0" dirty="0">
                <a:solidFill>
                  <a:srgbClr val="000000"/>
                </a:solidFill>
                <a:latin typeface="Abadi" panose="020B0604020104020204" pitchFamily="34" charset="0"/>
              </a:rPr>
              <a:t>Scores and Accuracy of the </a:t>
            </a:r>
            <a:r>
              <a:rPr lang="en-US" dirty="0">
                <a:solidFill>
                  <a:srgbClr val="000000"/>
                </a:solidFill>
                <a:latin typeface="Abadi" panose="020B0604020104020204" pitchFamily="34" charset="0"/>
              </a:rPr>
              <a:t>Entire Data</a:t>
            </a:r>
            <a:r>
              <a:rPr lang="en-US" sz="1800" b="0" i="0" u="none" strike="noStrike" baseline="0" dirty="0">
                <a:solidFill>
                  <a:srgbClr val="000000"/>
                </a:solidFill>
                <a:latin typeface="Abadi" panose="020B0604020104020204" pitchFamily="34" charset="0"/>
              </a:rPr>
              <a:t> Set </a:t>
            </a:r>
            <a:endParaRPr lang="en-NG" sz="1800" dirty="0">
              <a:latin typeface="Abadi" panose="020B0604020104020204" pitchFamily="34" charset="0"/>
            </a:endParaRPr>
          </a:p>
        </p:txBody>
      </p:sp>
      <p:pic>
        <p:nvPicPr>
          <p:cNvPr id="14" name="Picture 13">
            <a:extLst>
              <a:ext uri="{FF2B5EF4-FFF2-40B4-BE49-F238E27FC236}">
                <a16:creationId xmlns:a16="http://schemas.microsoft.com/office/drawing/2014/main" id="{764D307A-82D5-4D23-95F6-5E6E67F3E51C}"/>
              </a:ext>
            </a:extLst>
          </p:cNvPr>
          <p:cNvPicPr>
            <a:picLocks noChangeAspect="1"/>
          </p:cNvPicPr>
          <p:nvPr/>
        </p:nvPicPr>
        <p:blipFill>
          <a:blip r:embed="rId4"/>
          <a:stretch>
            <a:fillRect/>
          </a:stretch>
        </p:blipFill>
        <p:spPr>
          <a:xfrm>
            <a:off x="6496282" y="4196624"/>
            <a:ext cx="4743450" cy="143827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6" name="TextBox 5">
            <a:extLst>
              <a:ext uri="{FF2B5EF4-FFF2-40B4-BE49-F238E27FC236}">
                <a16:creationId xmlns:a16="http://schemas.microsoft.com/office/drawing/2014/main" id="{3DEFCF2C-17B7-4333-BFF1-F07802F9E885}"/>
              </a:ext>
            </a:extLst>
          </p:cNvPr>
          <p:cNvSpPr txBox="1"/>
          <p:nvPr/>
        </p:nvSpPr>
        <p:spPr>
          <a:xfrm>
            <a:off x="770011" y="1434374"/>
            <a:ext cx="5465536" cy="1508105"/>
          </a:xfrm>
          <a:prstGeom prst="rect">
            <a:avLst/>
          </a:prstGeom>
          <a:noFill/>
        </p:spPr>
        <p:txBody>
          <a:bodyPr wrap="square">
            <a:spAutoFit/>
          </a:bodyPr>
          <a:lstStyle/>
          <a:p>
            <a:r>
              <a:rPr lang="en-US" sz="2000" b="0" i="0" u="none" strike="noStrike" baseline="0" dirty="0">
                <a:solidFill>
                  <a:srgbClr val="000000"/>
                </a:solidFill>
                <a:latin typeface="Abadi" panose="020B0604020104020204" pitchFamily="34" charset="0"/>
              </a:rPr>
              <a:t>Explanation:</a:t>
            </a:r>
          </a:p>
          <a:p>
            <a:pPr marL="742950" lvl="1" indent="-285750">
              <a:buFont typeface="Arial" panose="020B0604020202020204" pitchFamily="34" charset="0"/>
              <a:buChar char="•"/>
            </a:pPr>
            <a:r>
              <a:rPr lang="en-US" b="0" i="0" u="none" strike="noStrike" baseline="0" dirty="0">
                <a:solidFill>
                  <a:srgbClr val="000000"/>
                </a:solidFill>
                <a:latin typeface="Abadi" panose="020B0604020104020204" pitchFamily="34" charset="0"/>
              </a:rPr>
              <a:t>Examining the confusion matrix, we see that logistic regression can distinguish between the different classes. We see that the major problem is false positives. </a:t>
            </a:r>
            <a:endParaRPr lang="en-NG" dirty="0">
              <a:latin typeface="Abadi" panose="020B0604020104020204" pitchFamily="34" charset="0"/>
            </a:endParaRPr>
          </a:p>
        </p:txBody>
      </p:sp>
      <p:pic>
        <p:nvPicPr>
          <p:cNvPr id="7" name="Picture 6">
            <a:extLst>
              <a:ext uri="{FF2B5EF4-FFF2-40B4-BE49-F238E27FC236}">
                <a16:creationId xmlns:a16="http://schemas.microsoft.com/office/drawing/2014/main" id="{6468BD51-9BE8-4B52-B8ED-4384E930507C}"/>
              </a:ext>
            </a:extLst>
          </p:cNvPr>
          <p:cNvPicPr>
            <a:picLocks noChangeAspect="1"/>
          </p:cNvPicPr>
          <p:nvPr/>
        </p:nvPicPr>
        <p:blipFill>
          <a:blip r:embed="rId4"/>
          <a:stretch>
            <a:fillRect/>
          </a:stretch>
        </p:blipFill>
        <p:spPr>
          <a:xfrm>
            <a:off x="1604847" y="3289154"/>
            <a:ext cx="3209524" cy="2457450"/>
          </a:xfrm>
          <a:prstGeom prst="rect">
            <a:avLst/>
          </a:prstGeom>
        </p:spPr>
      </p:pic>
      <p:pic>
        <p:nvPicPr>
          <p:cNvPr id="10" name="Picture 9">
            <a:extLst>
              <a:ext uri="{FF2B5EF4-FFF2-40B4-BE49-F238E27FC236}">
                <a16:creationId xmlns:a16="http://schemas.microsoft.com/office/drawing/2014/main" id="{184969EA-266A-40CB-8664-677FC3CC40E1}"/>
              </a:ext>
            </a:extLst>
          </p:cNvPr>
          <p:cNvPicPr>
            <a:picLocks noChangeAspect="1"/>
          </p:cNvPicPr>
          <p:nvPr/>
        </p:nvPicPr>
        <p:blipFill>
          <a:blip r:embed="rId5"/>
          <a:stretch>
            <a:fillRect/>
          </a:stretch>
        </p:blipFill>
        <p:spPr>
          <a:xfrm>
            <a:off x="6027812" y="1526206"/>
            <a:ext cx="5771254" cy="449936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6" name="TextBox 5">
            <a:extLst>
              <a:ext uri="{FF2B5EF4-FFF2-40B4-BE49-F238E27FC236}">
                <a16:creationId xmlns:a16="http://schemas.microsoft.com/office/drawing/2014/main" id="{12946D85-AE94-4530-8F7B-C6DB3556B86C}"/>
              </a:ext>
            </a:extLst>
          </p:cNvPr>
          <p:cNvSpPr txBox="1"/>
          <p:nvPr/>
        </p:nvSpPr>
        <p:spPr>
          <a:xfrm>
            <a:off x="770011" y="1396243"/>
            <a:ext cx="10423126" cy="4093428"/>
          </a:xfrm>
          <a:prstGeom prst="rect">
            <a:avLst/>
          </a:prstGeom>
          <a:noFill/>
        </p:spPr>
        <p:txBody>
          <a:bodyPr wrap="square">
            <a:spAutoFit/>
          </a:bodyPr>
          <a:lstStyle/>
          <a:p>
            <a:pPr marL="342900" indent="-342900">
              <a:buFont typeface="Arial" panose="020B0604020202020204" pitchFamily="34" charset="0"/>
              <a:buChar char="•"/>
            </a:pPr>
            <a:r>
              <a:rPr lang="en-US" sz="2000" b="0" i="0" u="none" strike="noStrike" baseline="0" dirty="0">
                <a:solidFill>
                  <a:srgbClr val="000000"/>
                </a:solidFill>
                <a:latin typeface="Abadi" panose="020B0604020104020204" pitchFamily="34" charset="0"/>
              </a:rPr>
              <a:t>Decision Tree Model is the best algorithm for this dataset.</a:t>
            </a:r>
          </a:p>
          <a:p>
            <a:endParaRPr lang="en-US" sz="2000" b="0" i="0" u="none" strike="noStrike" baseline="0" dirty="0">
              <a:solidFill>
                <a:srgbClr val="000000"/>
              </a:solidFill>
              <a:latin typeface="Abadi" panose="020B0604020104020204" pitchFamily="34" charset="0"/>
            </a:endParaRPr>
          </a:p>
          <a:p>
            <a:pPr marL="342900" indent="-342900">
              <a:buFont typeface="Arial" panose="020B0604020202020204" pitchFamily="34" charset="0"/>
              <a:buChar char="•"/>
            </a:pPr>
            <a:r>
              <a:rPr lang="en-US" sz="2000" b="0" i="0" u="none" strike="noStrike" baseline="0" dirty="0">
                <a:solidFill>
                  <a:srgbClr val="000000"/>
                </a:solidFill>
                <a:latin typeface="Abadi" panose="020B0604020104020204" pitchFamily="34" charset="0"/>
              </a:rPr>
              <a:t>Launches with a low payload mass show better results than launches with a larger payload mass.</a:t>
            </a:r>
          </a:p>
          <a:p>
            <a:endParaRPr lang="en-US" sz="2000" b="0" i="0" u="none" strike="noStrike" baseline="0" dirty="0">
              <a:solidFill>
                <a:srgbClr val="000000"/>
              </a:solidFill>
              <a:latin typeface="Abadi" panose="020B0604020104020204" pitchFamily="34" charset="0"/>
            </a:endParaRPr>
          </a:p>
          <a:p>
            <a:pPr marL="342900" indent="-342900">
              <a:buFont typeface="Arial" panose="020B0604020202020204" pitchFamily="34" charset="0"/>
              <a:buChar char="•"/>
            </a:pPr>
            <a:r>
              <a:rPr lang="en-US" sz="2000" b="0" i="0" u="none" strike="noStrike" baseline="0" dirty="0">
                <a:solidFill>
                  <a:srgbClr val="000000"/>
                </a:solidFill>
                <a:latin typeface="Abadi" panose="020B0604020104020204" pitchFamily="34" charset="0"/>
              </a:rPr>
              <a:t>Most of launch sites are in proximity to the Equator line and all the sites are in very close proximity to the coast.</a:t>
            </a:r>
          </a:p>
          <a:p>
            <a:endParaRPr lang="en-US" sz="2000" b="0" i="0" u="none" strike="noStrike" baseline="0" dirty="0">
              <a:solidFill>
                <a:srgbClr val="000000"/>
              </a:solidFill>
              <a:latin typeface="Abadi" panose="020B0604020104020204" pitchFamily="34" charset="0"/>
            </a:endParaRPr>
          </a:p>
          <a:p>
            <a:pPr marL="342900" indent="-342900">
              <a:buFont typeface="Arial" panose="020B0604020202020204" pitchFamily="34" charset="0"/>
              <a:buChar char="•"/>
            </a:pPr>
            <a:r>
              <a:rPr lang="en-US" sz="2000" b="0" i="0" u="none" strike="noStrike" baseline="0" dirty="0">
                <a:solidFill>
                  <a:srgbClr val="000000"/>
                </a:solidFill>
                <a:latin typeface="Abadi" panose="020B0604020104020204" pitchFamily="34" charset="0"/>
              </a:rPr>
              <a:t>The success rate of launches increases over the years.</a:t>
            </a:r>
          </a:p>
          <a:p>
            <a:endParaRPr lang="en-US" sz="2000" b="0" i="0" u="none" strike="noStrike" baseline="0" dirty="0">
              <a:solidFill>
                <a:srgbClr val="000000"/>
              </a:solidFill>
              <a:latin typeface="Abadi" panose="020B0604020104020204" pitchFamily="34" charset="0"/>
            </a:endParaRPr>
          </a:p>
          <a:p>
            <a:pPr marL="342900" indent="-342900">
              <a:buFont typeface="Arial" panose="020B0604020202020204" pitchFamily="34" charset="0"/>
              <a:buChar char="•"/>
            </a:pPr>
            <a:r>
              <a:rPr lang="en-US" sz="2000" b="0" i="0" u="none" strike="noStrike" baseline="0" dirty="0">
                <a:solidFill>
                  <a:srgbClr val="000000"/>
                </a:solidFill>
                <a:latin typeface="Abadi" panose="020B0604020104020204" pitchFamily="34" charset="0"/>
              </a:rPr>
              <a:t>KSC LC-39A has the highest success rate of the launches from all the sites.</a:t>
            </a:r>
          </a:p>
          <a:p>
            <a:endParaRPr lang="en-US" sz="2000" b="0" i="0" u="none" strike="noStrike" baseline="0" dirty="0">
              <a:solidFill>
                <a:srgbClr val="000000"/>
              </a:solidFill>
              <a:latin typeface="Abadi" panose="020B0604020104020204" pitchFamily="34" charset="0"/>
            </a:endParaRPr>
          </a:p>
          <a:p>
            <a:pPr marL="342900" indent="-342900">
              <a:buFont typeface="Arial" panose="020B0604020202020204" pitchFamily="34" charset="0"/>
              <a:buChar char="•"/>
            </a:pPr>
            <a:r>
              <a:rPr lang="en-US" sz="2000" b="0" i="0" u="none" strike="noStrike" baseline="0" dirty="0">
                <a:solidFill>
                  <a:srgbClr val="000000"/>
                </a:solidFill>
                <a:latin typeface="Abadi" panose="020B0604020104020204" pitchFamily="34" charset="0"/>
              </a:rPr>
              <a:t>Orbits ES-L1, GEO, HEO and SSO have 100% success rate. </a:t>
            </a:r>
            <a:endParaRPr lang="en-NG" sz="2000" dirty="0">
              <a:latin typeface="Abadi" panose="020B0604020104020204" pitchFamily="34" charset="0"/>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7" name="TextBox 6">
            <a:extLst>
              <a:ext uri="{FF2B5EF4-FFF2-40B4-BE49-F238E27FC236}">
                <a16:creationId xmlns:a16="http://schemas.microsoft.com/office/drawing/2014/main" id="{C29A692D-1B76-462C-8642-1C34D16D03A0}"/>
              </a:ext>
            </a:extLst>
          </p:cNvPr>
          <p:cNvSpPr txBox="1"/>
          <p:nvPr/>
        </p:nvSpPr>
        <p:spPr>
          <a:xfrm>
            <a:off x="770011" y="1490008"/>
            <a:ext cx="6097836" cy="1938992"/>
          </a:xfrm>
          <a:prstGeom prst="rect">
            <a:avLst/>
          </a:prstGeom>
          <a:noFill/>
        </p:spPr>
        <p:txBody>
          <a:bodyPr wrap="square">
            <a:spAutoFit/>
          </a:bodyPr>
          <a:lstStyle/>
          <a:p>
            <a:r>
              <a:rPr lang="en-US" sz="2000" dirty="0">
                <a:solidFill>
                  <a:srgbClr val="000000"/>
                </a:solidFill>
                <a:latin typeface="Abadi" panose="020B0604020104020204" pitchFamily="34" charset="0"/>
              </a:rPr>
              <a:t> </a:t>
            </a:r>
            <a:r>
              <a:rPr lang="en-US" sz="2000" b="0" i="0" u="none" strike="noStrike" baseline="0" dirty="0">
                <a:solidFill>
                  <a:srgbClr val="0948CB"/>
                </a:solidFill>
                <a:latin typeface="Abadi" panose="020B0604020104020204" pitchFamily="34" charset="0"/>
              </a:rPr>
              <a:t>Special Thanks to: </a:t>
            </a:r>
          </a:p>
          <a:p>
            <a:pPr marL="800100" lvl="1" indent="-342900">
              <a:buFont typeface="Arial" panose="020B0604020202020204" pitchFamily="34" charset="0"/>
              <a:buChar char="•"/>
            </a:pPr>
            <a:r>
              <a:rPr lang="en-US" sz="2000" b="0" i="0" u="none" strike="noStrike" baseline="0" dirty="0">
                <a:solidFill>
                  <a:srgbClr val="000000"/>
                </a:solidFill>
                <a:latin typeface="Abadi" panose="020B0604020104020204" pitchFamily="34" charset="0"/>
                <a:hlinkClick r:id="rId4"/>
              </a:rPr>
              <a:t>Instructors</a:t>
            </a:r>
            <a:endParaRPr lang="en-US" sz="2000" b="0" i="0" u="none" strike="noStrike" baseline="0" dirty="0">
              <a:solidFill>
                <a:srgbClr val="000000"/>
              </a:solidFill>
              <a:latin typeface="Abadi" panose="020B0604020104020204" pitchFamily="34" charset="0"/>
            </a:endParaRPr>
          </a:p>
          <a:p>
            <a:pPr lvl="1"/>
            <a:r>
              <a:rPr lang="en-US" sz="2000" b="0" i="0" u="none" strike="noStrike" baseline="0" dirty="0">
                <a:solidFill>
                  <a:srgbClr val="000000"/>
                </a:solidFill>
                <a:latin typeface="Abadi" panose="020B0604020104020204" pitchFamily="34" charset="0"/>
              </a:rPr>
              <a:t> </a:t>
            </a:r>
          </a:p>
          <a:p>
            <a:pPr marL="800100" lvl="1" indent="-342900">
              <a:buFont typeface="Arial" panose="020B0604020202020204" pitchFamily="34" charset="0"/>
              <a:buChar char="•"/>
            </a:pPr>
            <a:r>
              <a:rPr lang="en-US" sz="2000" b="0" i="0" u="none" strike="noStrike" baseline="0" dirty="0">
                <a:solidFill>
                  <a:srgbClr val="000000"/>
                </a:solidFill>
                <a:latin typeface="Abadi" panose="020B0604020104020204" pitchFamily="34" charset="0"/>
                <a:hlinkClick r:id="rId5"/>
              </a:rPr>
              <a:t>Coursera</a:t>
            </a:r>
            <a:endParaRPr lang="en-US" sz="2000" b="0" i="0" u="none" strike="noStrike" baseline="0" dirty="0">
              <a:solidFill>
                <a:srgbClr val="000000"/>
              </a:solidFill>
              <a:latin typeface="Abadi" panose="020B0604020104020204" pitchFamily="34" charset="0"/>
            </a:endParaRPr>
          </a:p>
          <a:p>
            <a:pPr lvl="1"/>
            <a:r>
              <a:rPr lang="en-US" sz="2000" b="0" i="0" u="none" strike="noStrike" baseline="0" dirty="0">
                <a:solidFill>
                  <a:srgbClr val="000000"/>
                </a:solidFill>
                <a:latin typeface="Abadi" panose="020B0604020104020204" pitchFamily="34" charset="0"/>
              </a:rPr>
              <a:t> </a:t>
            </a:r>
          </a:p>
          <a:p>
            <a:pPr marL="800100" lvl="1" indent="-342900">
              <a:buFont typeface="Arial" panose="020B0604020202020204" pitchFamily="34" charset="0"/>
              <a:buChar char="•"/>
            </a:pPr>
            <a:r>
              <a:rPr lang="en-US" sz="2000" b="0" i="0" u="none" strike="noStrike" baseline="0" dirty="0">
                <a:solidFill>
                  <a:srgbClr val="000000"/>
                </a:solidFill>
                <a:latin typeface="Abadi" panose="020B0604020104020204" pitchFamily="34" charset="0"/>
                <a:hlinkClick r:id="rId6"/>
              </a:rPr>
              <a:t>IBM</a:t>
            </a:r>
            <a:r>
              <a:rPr lang="en-US" sz="2000" b="0" i="0" u="none" strike="noStrike" baseline="0" dirty="0">
                <a:solidFill>
                  <a:srgbClr val="000000"/>
                </a:solidFill>
                <a:latin typeface="Abadi" panose="020B0604020104020204" pitchFamily="34" charset="0"/>
              </a:rPr>
              <a:t> </a:t>
            </a:r>
            <a:endParaRPr lang="en-NG" sz="2000" dirty="0">
              <a:latin typeface="Abadi" panose="020B0604020104020204" pitchFamily="34" charset="0"/>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93225" y="1266940"/>
            <a:ext cx="10104817" cy="5343180"/>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200"/>
              </a:spcBef>
            </a:pPr>
            <a:r>
              <a:rPr lang="en-US" sz="8000" dirty="0">
                <a:solidFill>
                  <a:schemeClr val="accent3">
                    <a:lumMod val="25000"/>
                  </a:schemeClr>
                </a:solidFill>
                <a:latin typeface="Abadi"/>
              </a:rPr>
              <a:t>Data collection methodology:</a:t>
            </a:r>
          </a:p>
          <a:p>
            <a:pPr lvl="1">
              <a:lnSpc>
                <a:spcPct val="120000"/>
              </a:lnSpc>
              <a:spcBef>
                <a:spcPts val="1200"/>
              </a:spcBef>
              <a:buFont typeface="Arial" panose="020B0604020202020204" pitchFamily="34" charset="0"/>
              <a:buChar char="•"/>
            </a:pPr>
            <a:r>
              <a:rPr lang="en-US" sz="8000" dirty="0">
                <a:solidFill>
                  <a:schemeClr val="tx1"/>
                </a:solidFill>
                <a:latin typeface="Abadi"/>
              </a:rPr>
              <a:t>Using SpaceX Rest API</a:t>
            </a:r>
          </a:p>
          <a:p>
            <a:pPr lvl="1">
              <a:lnSpc>
                <a:spcPct val="120000"/>
              </a:lnSpc>
              <a:spcBef>
                <a:spcPts val="1200"/>
              </a:spcBef>
              <a:buFont typeface="Arial" panose="020B0604020202020204" pitchFamily="34" charset="0"/>
              <a:buChar char="•"/>
            </a:pPr>
            <a:r>
              <a:rPr lang="en-US" sz="8000" dirty="0">
                <a:solidFill>
                  <a:schemeClr val="tx1"/>
                </a:solidFill>
                <a:latin typeface="Abadi"/>
              </a:rPr>
              <a:t>Using Web Scrapping from Wikipedia </a:t>
            </a:r>
          </a:p>
          <a:p>
            <a:pPr marL="0">
              <a:lnSpc>
                <a:spcPct val="120000"/>
              </a:lnSpc>
              <a:spcBef>
                <a:spcPts val="1200"/>
              </a:spcBef>
            </a:pPr>
            <a:r>
              <a:rPr lang="en-US" sz="8000" dirty="0">
                <a:solidFill>
                  <a:schemeClr val="accent3">
                    <a:lumMod val="25000"/>
                  </a:schemeClr>
                </a:solidFill>
                <a:latin typeface="Abadi"/>
              </a:rPr>
              <a:t>Perform data wrangling:</a:t>
            </a:r>
          </a:p>
          <a:p>
            <a:pPr marL="457200" lvl="2">
              <a:lnSpc>
                <a:spcPct val="120000"/>
              </a:lnSpc>
              <a:spcBef>
                <a:spcPts val="1200"/>
              </a:spcBef>
            </a:pPr>
            <a:r>
              <a:rPr lang="en-US" sz="8000" dirty="0">
                <a:solidFill>
                  <a:schemeClr val="tx1"/>
                </a:solidFill>
                <a:latin typeface="Abadi"/>
              </a:rPr>
              <a:t>Filtering the data</a:t>
            </a:r>
          </a:p>
          <a:p>
            <a:pPr marL="457200" lvl="2">
              <a:lnSpc>
                <a:spcPct val="120000"/>
              </a:lnSpc>
              <a:spcBef>
                <a:spcPts val="1200"/>
              </a:spcBef>
            </a:pPr>
            <a:r>
              <a:rPr lang="en-US" sz="8000" dirty="0">
                <a:solidFill>
                  <a:schemeClr val="tx1"/>
                </a:solidFill>
                <a:latin typeface="Abadi"/>
              </a:rPr>
              <a:t>Dealing with missing values</a:t>
            </a:r>
          </a:p>
          <a:p>
            <a:pPr marL="457200" lvl="2">
              <a:lnSpc>
                <a:spcPct val="120000"/>
              </a:lnSpc>
              <a:spcBef>
                <a:spcPts val="1200"/>
              </a:spcBef>
            </a:pPr>
            <a:r>
              <a:rPr lang="en-US" sz="8000" dirty="0">
                <a:solidFill>
                  <a:schemeClr val="tx1"/>
                </a:solidFill>
                <a:latin typeface="Abadi"/>
              </a:rPr>
              <a:t>Using One Hot Encoding to prepare the data to a binary classification </a:t>
            </a:r>
          </a:p>
          <a:p>
            <a:pPr>
              <a:lnSpc>
                <a:spcPct val="120000"/>
              </a:lnSpc>
              <a:spcBef>
                <a:spcPts val="1400"/>
              </a:spcBef>
            </a:pPr>
            <a:r>
              <a:rPr lang="en-US" sz="80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000" dirty="0">
                <a:solidFill>
                  <a:schemeClr val="accent3">
                    <a:lumMod val="25000"/>
                  </a:schemeClr>
                </a:solidFill>
                <a:latin typeface="Abadi"/>
              </a:rPr>
              <a:t>Perform interactive visual analytics using Folium and </a:t>
            </a:r>
            <a:r>
              <a:rPr lang="en-US" sz="8000" dirty="0" err="1">
                <a:solidFill>
                  <a:schemeClr val="accent3">
                    <a:lumMod val="25000"/>
                  </a:schemeClr>
                </a:solidFill>
                <a:latin typeface="Abadi"/>
              </a:rPr>
              <a:t>Plotly</a:t>
            </a:r>
            <a:r>
              <a:rPr lang="en-US" sz="8000" dirty="0">
                <a:solidFill>
                  <a:schemeClr val="accent3">
                    <a:lumMod val="25000"/>
                  </a:schemeClr>
                </a:solidFill>
                <a:latin typeface="Abadi"/>
              </a:rPr>
              <a:t> Dash</a:t>
            </a:r>
          </a:p>
          <a:p>
            <a:pPr>
              <a:lnSpc>
                <a:spcPct val="120000"/>
              </a:lnSpc>
              <a:spcBef>
                <a:spcPts val="1400"/>
              </a:spcBef>
            </a:pPr>
            <a:r>
              <a:rPr lang="en-US" sz="8000" dirty="0">
                <a:solidFill>
                  <a:schemeClr val="accent3">
                    <a:lumMod val="25000"/>
                  </a:schemeClr>
                </a:solidFill>
                <a:latin typeface="Abadi"/>
              </a:rPr>
              <a:t>Perform predictive analysis using classification models</a:t>
            </a:r>
          </a:p>
          <a:p>
            <a:pPr lvl="1">
              <a:lnSpc>
                <a:spcPct val="120000"/>
              </a:lnSpc>
              <a:spcBef>
                <a:spcPts val="1400"/>
              </a:spcBef>
            </a:pPr>
            <a:r>
              <a:rPr lang="en-US" sz="8000" dirty="0">
                <a:solidFill>
                  <a:schemeClr val="tx1"/>
                </a:solidFill>
                <a:latin typeface="Abadi"/>
              </a:rPr>
              <a:t>Building, tuning and evaluation of classification models to ensure the best results </a:t>
            </a:r>
          </a:p>
          <a:p>
            <a:pPr>
              <a:lnSpc>
                <a:spcPct val="100000"/>
              </a:lnSpc>
              <a:spcBef>
                <a:spcPts val="1400"/>
              </a:spcBef>
            </a:pPr>
            <a:endParaRPr lang="en-US" sz="8000" dirty="0">
              <a:solidFill>
                <a:schemeClr val="tx1"/>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76096"/>
            <a:ext cx="10996003" cy="4185726"/>
          </a:xfrm>
          <a:prstGeom prst="rect">
            <a:avLst/>
          </a:prstGeom>
        </p:spPr>
        <p:txBody>
          <a:bodyPr/>
          <a:lstStyle/>
          <a:p>
            <a:pPr marL="0" indent="0">
              <a:buNone/>
            </a:pPr>
            <a:r>
              <a:rPr lang="en-US" sz="2000" b="0" i="0" u="none" strike="noStrike" baseline="0" dirty="0">
                <a:solidFill>
                  <a:srgbClr val="000000"/>
                </a:solidFill>
                <a:latin typeface="Abadi" panose="020B0604020104020204" pitchFamily="34" charset="0"/>
              </a:rPr>
              <a:t>Data collection process involved a combination of API requests from SpaceX REST API and Web Scraping data from a table in SpaceX’s Wikipedia entry. </a:t>
            </a:r>
          </a:p>
          <a:p>
            <a:pPr marL="0" indent="0">
              <a:buNone/>
            </a:pPr>
            <a:r>
              <a:rPr lang="en-US" sz="2000" dirty="0">
                <a:solidFill>
                  <a:srgbClr val="000000"/>
                </a:solidFill>
                <a:latin typeface="Abadi" panose="020B0604020104020204" pitchFamily="34" charset="0"/>
              </a:rPr>
              <a:t>We had to use both of these data collection methods in order to get complete information about the launches for a more detailed analysis. </a:t>
            </a:r>
          </a:p>
          <a:p>
            <a:pPr marL="0" indent="0">
              <a:buNone/>
            </a:pPr>
            <a:r>
              <a:rPr lang="en-US" sz="2000" dirty="0">
                <a:solidFill>
                  <a:srgbClr val="000000"/>
                </a:solidFill>
                <a:latin typeface="Abadi" panose="020B0604020104020204" pitchFamily="34" charset="0"/>
              </a:rPr>
              <a:t>	Data Columns are obtained by using SpaceX REST API: </a:t>
            </a:r>
          </a:p>
          <a:p>
            <a:r>
              <a:rPr lang="en-US" sz="2000" dirty="0" err="1">
                <a:solidFill>
                  <a:srgbClr val="000000"/>
                </a:solidFill>
                <a:latin typeface="Abadi" panose="020B0604020104020204" pitchFamily="34" charset="0"/>
              </a:rPr>
              <a:t>FlightNumber</a:t>
            </a:r>
            <a:r>
              <a:rPr lang="en-US" sz="2000" dirty="0">
                <a:solidFill>
                  <a:srgbClr val="000000"/>
                </a:solidFill>
                <a:latin typeface="Abadi" panose="020B0604020104020204" pitchFamily="34" charset="0"/>
              </a:rPr>
              <a:t>, Date, </a:t>
            </a:r>
            <a:r>
              <a:rPr lang="en-US" sz="2000" dirty="0" err="1">
                <a:solidFill>
                  <a:srgbClr val="000000"/>
                </a:solidFill>
                <a:latin typeface="Abadi" panose="020B0604020104020204" pitchFamily="34" charset="0"/>
              </a:rPr>
              <a:t>BoosterVersion</a:t>
            </a:r>
            <a:r>
              <a:rPr lang="en-US" sz="2000" dirty="0">
                <a:solidFill>
                  <a:srgbClr val="000000"/>
                </a:solidFill>
                <a:latin typeface="Abadi" panose="020B0604020104020204" pitchFamily="34" charset="0"/>
              </a:rPr>
              <a:t>, </a:t>
            </a:r>
            <a:r>
              <a:rPr lang="en-US" sz="2000" dirty="0" err="1">
                <a:solidFill>
                  <a:srgbClr val="000000"/>
                </a:solidFill>
                <a:latin typeface="Abadi" panose="020B0604020104020204" pitchFamily="34" charset="0"/>
              </a:rPr>
              <a:t>PayloadMass</a:t>
            </a:r>
            <a:r>
              <a:rPr lang="en-US" sz="2000" dirty="0">
                <a:solidFill>
                  <a:srgbClr val="000000"/>
                </a:solidFill>
                <a:latin typeface="Abadi" panose="020B0604020104020204" pitchFamily="34" charset="0"/>
              </a:rPr>
              <a:t>, Orbit, </a:t>
            </a:r>
            <a:r>
              <a:rPr lang="en-US" sz="2000" dirty="0" err="1">
                <a:solidFill>
                  <a:srgbClr val="000000"/>
                </a:solidFill>
                <a:latin typeface="Abadi" panose="020B0604020104020204" pitchFamily="34" charset="0"/>
              </a:rPr>
              <a:t>LaunchSite</a:t>
            </a:r>
            <a:r>
              <a:rPr lang="en-US" sz="2000" dirty="0">
                <a:solidFill>
                  <a:srgbClr val="000000"/>
                </a:solidFill>
                <a:latin typeface="Abadi" panose="020B0604020104020204" pitchFamily="34" charset="0"/>
              </a:rPr>
              <a:t>, Outcome, Flights, </a:t>
            </a:r>
            <a:r>
              <a:rPr lang="en-US" sz="2000" dirty="0" err="1">
                <a:solidFill>
                  <a:srgbClr val="000000"/>
                </a:solidFill>
                <a:latin typeface="Abadi" panose="020B0604020104020204" pitchFamily="34" charset="0"/>
              </a:rPr>
              <a:t>GridFins</a:t>
            </a:r>
            <a:r>
              <a:rPr lang="en-US" sz="2000" dirty="0">
                <a:solidFill>
                  <a:srgbClr val="000000"/>
                </a:solidFill>
                <a:latin typeface="Abadi" panose="020B0604020104020204" pitchFamily="34" charset="0"/>
              </a:rPr>
              <a:t>, Reused, Legs, </a:t>
            </a:r>
            <a:r>
              <a:rPr lang="en-US" sz="2000" dirty="0" err="1">
                <a:solidFill>
                  <a:srgbClr val="000000"/>
                </a:solidFill>
                <a:latin typeface="Abadi" panose="020B0604020104020204" pitchFamily="34" charset="0"/>
              </a:rPr>
              <a:t>LandingPad</a:t>
            </a:r>
            <a:r>
              <a:rPr lang="en-US" sz="2000" dirty="0">
                <a:solidFill>
                  <a:srgbClr val="000000"/>
                </a:solidFill>
                <a:latin typeface="Abadi" panose="020B0604020104020204" pitchFamily="34" charset="0"/>
              </a:rPr>
              <a:t>, Block, </a:t>
            </a:r>
            <a:r>
              <a:rPr lang="en-US" sz="2000" dirty="0" err="1">
                <a:solidFill>
                  <a:srgbClr val="000000"/>
                </a:solidFill>
                <a:latin typeface="Abadi" panose="020B0604020104020204" pitchFamily="34" charset="0"/>
              </a:rPr>
              <a:t>ReusedCount</a:t>
            </a:r>
            <a:r>
              <a:rPr lang="en-US" sz="2000" dirty="0">
                <a:solidFill>
                  <a:srgbClr val="000000"/>
                </a:solidFill>
                <a:latin typeface="Abadi" panose="020B0604020104020204" pitchFamily="34" charset="0"/>
              </a:rPr>
              <a:t>, Serial, Longitude, Latitude </a:t>
            </a:r>
          </a:p>
          <a:p>
            <a:pPr marL="0" indent="0">
              <a:buNone/>
            </a:pPr>
            <a:r>
              <a:rPr lang="en-US" sz="2000" dirty="0">
                <a:solidFill>
                  <a:srgbClr val="000000"/>
                </a:solidFill>
                <a:latin typeface="Abadi" panose="020B0604020104020204" pitchFamily="34" charset="0"/>
              </a:rPr>
              <a:t>	Data Columns are obtained by using Wikipedia Web Scraping: </a:t>
            </a:r>
          </a:p>
          <a:p>
            <a:r>
              <a:rPr lang="en-US" sz="2000" dirty="0">
                <a:solidFill>
                  <a:srgbClr val="000000"/>
                </a:solidFill>
                <a:latin typeface="Abadi" panose="020B0604020104020204" pitchFamily="34" charset="0"/>
              </a:rPr>
              <a:t>Flight No., Launch site, Payload, </a:t>
            </a:r>
            <a:r>
              <a:rPr lang="en-US" sz="2000" dirty="0" err="1">
                <a:solidFill>
                  <a:srgbClr val="000000"/>
                </a:solidFill>
                <a:latin typeface="Abadi" panose="020B0604020104020204" pitchFamily="34" charset="0"/>
              </a:rPr>
              <a:t>PayloadMass</a:t>
            </a:r>
            <a:r>
              <a:rPr lang="en-US" sz="2000" dirty="0">
                <a:solidFill>
                  <a:srgbClr val="000000"/>
                </a:solidFill>
                <a:latin typeface="Abadi" panose="020B0604020104020204" pitchFamily="34" charset="0"/>
              </a:rPr>
              <a:t>, Orbit, Customer, Launch outcome, Version Booster, Booster landing, Date, Time </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742788" y="6025573"/>
            <a:ext cx="2743200" cy="401638"/>
          </a:xfrm>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Rounded Corners 1">
            <a:extLst>
              <a:ext uri="{FF2B5EF4-FFF2-40B4-BE49-F238E27FC236}">
                <a16:creationId xmlns:a16="http://schemas.microsoft.com/office/drawing/2014/main" id="{AE81488A-D06C-41CF-B034-3381314D6545}"/>
              </a:ext>
            </a:extLst>
          </p:cNvPr>
          <p:cNvSpPr/>
          <p:nvPr/>
        </p:nvSpPr>
        <p:spPr>
          <a:xfrm>
            <a:off x="440674" y="1595611"/>
            <a:ext cx="1946784" cy="183338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0" i="0" u="none" strike="noStrike" baseline="0" dirty="0">
                <a:solidFill>
                  <a:srgbClr val="000000"/>
                </a:solidFill>
                <a:latin typeface="Abadi" panose="020B0604020104020204" pitchFamily="34" charset="0"/>
              </a:rPr>
              <a:t>Requesting rocket launch data from SpaceX API </a:t>
            </a:r>
            <a:endParaRPr lang="en-NG" sz="1600" dirty="0">
              <a:latin typeface="Abadi" panose="020B0604020104020204" pitchFamily="34" charset="0"/>
            </a:endParaRPr>
          </a:p>
        </p:txBody>
      </p:sp>
      <p:sp>
        <p:nvSpPr>
          <p:cNvPr id="7" name="Arrow: Right 6">
            <a:extLst>
              <a:ext uri="{FF2B5EF4-FFF2-40B4-BE49-F238E27FC236}">
                <a16:creationId xmlns:a16="http://schemas.microsoft.com/office/drawing/2014/main" id="{F8BA7200-A639-446C-B102-4B400AC80DDB}"/>
              </a:ext>
            </a:extLst>
          </p:cNvPr>
          <p:cNvSpPr/>
          <p:nvPr/>
        </p:nvSpPr>
        <p:spPr>
          <a:xfrm>
            <a:off x="2387458" y="2428280"/>
            <a:ext cx="892366" cy="3130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8" name="Rectangle: Rounded Corners 7">
            <a:extLst>
              <a:ext uri="{FF2B5EF4-FFF2-40B4-BE49-F238E27FC236}">
                <a16:creationId xmlns:a16="http://schemas.microsoft.com/office/drawing/2014/main" id="{720ABC45-BC19-4B05-AB34-225D8BB44825}"/>
              </a:ext>
            </a:extLst>
          </p:cNvPr>
          <p:cNvSpPr/>
          <p:nvPr/>
        </p:nvSpPr>
        <p:spPr>
          <a:xfrm>
            <a:off x="8972458" y="1595610"/>
            <a:ext cx="1946782" cy="183338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0" i="0" u="none" strike="noStrike" baseline="0" dirty="0">
                <a:solidFill>
                  <a:srgbClr val="000000"/>
                </a:solidFill>
                <a:latin typeface="Abadi" panose="020B0604020104020204" pitchFamily="34" charset="0"/>
              </a:rPr>
              <a:t>Constructing data we have obtained into a dictionary </a:t>
            </a:r>
            <a:endParaRPr lang="en-NG" sz="1600" dirty="0">
              <a:latin typeface="Abadi" panose="020B0604020104020204" pitchFamily="34" charset="0"/>
            </a:endParaRPr>
          </a:p>
        </p:txBody>
      </p:sp>
      <p:sp>
        <p:nvSpPr>
          <p:cNvPr id="9" name="Arrow: Right 8">
            <a:extLst>
              <a:ext uri="{FF2B5EF4-FFF2-40B4-BE49-F238E27FC236}">
                <a16:creationId xmlns:a16="http://schemas.microsoft.com/office/drawing/2014/main" id="{563D1DFE-0940-4C6F-A87D-7AAA3A1E46A6}"/>
              </a:ext>
            </a:extLst>
          </p:cNvPr>
          <p:cNvSpPr/>
          <p:nvPr/>
        </p:nvSpPr>
        <p:spPr>
          <a:xfrm>
            <a:off x="5203634" y="2431045"/>
            <a:ext cx="892366" cy="3130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10" name="Rectangle: Rounded Corners 9">
            <a:extLst>
              <a:ext uri="{FF2B5EF4-FFF2-40B4-BE49-F238E27FC236}">
                <a16:creationId xmlns:a16="http://schemas.microsoft.com/office/drawing/2014/main" id="{077FDDD7-D543-49F5-AE2D-EFCC66592E80}"/>
              </a:ext>
            </a:extLst>
          </p:cNvPr>
          <p:cNvSpPr/>
          <p:nvPr/>
        </p:nvSpPr>
        <p:spPr>
          <a:xfrm>
            <a:off x="6113233" y="1595611"/>
            <a:ext cx="1946783" cy="183338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0" i="0" u="none" strike="noStrike" baseline="0" dirty="0">
                <a:solidFill>
                  <a:srgbClr val="000000"/>
                </a:solidFill>
                <a:latin typeface="Abadi" panose="020B0604020104020204" pitchFamily="34" charset="0"/>
              </a:rPr>
              <a:t>Requesting needed information about the </a:t>
            </a:r>
            <a:r>
              <a:rPr lang="en-US" sz="1600" dirty="0">
                <a:solidFill>
                  <a:srgbClr val="000000"/>
                </a:solidFill>
                <a:latin typeface="Abadi" panose="020B0604020104020204" pitchFamily="34" charset="0"/>
              </a:rPr>
              <a:t>launches</a:t>
            </a:r>
            <a:r>
              <a:rPr lang="en-US" sz="1600" b="0" i="0" u="none" strike="noStrike" baseline="0" dirty="0">
                <a:solidFill>
                  <a:srgbClr val="000000"/>
                </a:solidFill>
                <a:latin typeface="Abadi" panose="020B0604020104020204" pitchFamily="34" charset="0"/>
              </a:rPr>
              <a:t> from SpaceX API by applying custom functions </a:t>
            </a:r>
            <a:endParaRPr lang="en-NG" sz="1600" dirty="0">
              <a:latin typeface="Abadi" panose="020B0604020104020204" pitchFamily="34" charset="0"/>
            </a:endParaRPr>
          </a:p>
        </p:txBody>
      </p:sp>
      <p:sp>
        <p:nvSpPr>
          <p:cNvPr id="11" name="Arrow: Right 10">
            <a:extLst>
              <a:ext uri="{FF2B5EF4-FFF2-40B4-BE49-F238E27FC236}">
                <a16:creationId xmlns:a16="http://schemas.microsoft.com/office/drawing/2014/main" id="{F1483E1F-FE3B-45D7-A8EB-F9704BF23664}"/>
              </a:ext>
            </a:extLst>
          </p:cNvPr>
          <p:cNvSpPr/>
          <p:nvPr/>
        </p:nvSpPr>
        <p:spPr>
          <a:xfrm>
            <a:off x="8070054" y="2428280"/>
            <a:ext cx="892366" cy="3130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12" name="Rectangle: Rounded Corners 11">
            <a:extLst>
              <a:ext uri="{FF2B5EF4-FFF2-40B4-BE49-F238E27FC236}">
                <a16:creationId xmlns:a16="http://schemas.microsoft.com/office/drawing/2014/main" id="{65FDC26C-578B-4640-85D9-8422DF271386}"/>
              </a:ext>
            </a:extLst>
          </p:cNvPr>
          <p:cNvSpPr/>
          <p:nvPr/>
        </p:nvSpPr>
        <p:spPr>
          <a:xfrm>
            <a:off x="3274083" y="1595610"/>
            <a:ext cx="1946784" cy="183339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0" i="0" u="none" strike="noStrike" baseline="0" dirty="0">
                <a:solidFill>
                  <a:srgbClr val="000000"/>
                </a:solidFill>
                <a:latin typeface="Abadi" panose="020B0604020104020204" pitchFamily="34" charset="0"/>
              </a:rPr>
              <a:t>Decoding the response content using .</a:t>
            </a:r>
            <a:r>
              <a:rPr lang="en-US" sz="1600" b="0" i="0" u="none" strike="noStrike" baseline="0" dirty="0" err="1">
                <a:solidFill>
                  <a:srgbClr val="000000"/>
                </a:solidFill>
                <a:latin typeface="Abadi" panose="020B0604020104020204" pitchFamily="34" charset="0"/>
              </a:rPr>
              <a:t>json</a:t>
            </a:r>
            <a:r>
              <a:rPr lang="en-US" sz="1600" b="0" i="0" u="none" strike="noStrike" baseline="0" dirty="0">
                <a:solidFill>
                  <a:srgbClr val="000000"/>
                </a:solidFill>
                <a:latin typeface="Abadi" panose="020B0604020104020204" pitchFamily="34" charset="0"/>
              </a:rPr>
              <a:t>() and turning into a </a:t>
            </a:r>
            <a:r>
              <a:rPr lang="en-US" sz="1600" b="0" i="0" u="none" strike="noStrike" baseline="0" dirty="0" err="1">
                <a:solidFill>
                  <a:srgbClr val="000000"/>
                </a:solidFill>
                <a:latin typeface="Abadi" panose="020B0604020104020204" pitchFamily="34" charset="0"/>
              </a:rPr>
              <a:t>dataframe</a:t>
            </a:r>
            <a:r>
              <a:rPr lang="en-US" sz="1600" b="0" i="0" u="none" strike="noStrike" baseline="0" dirty="0">
                <a:solidFill>
                  <a:srgbClr val="000000"/>
                </a:solidFill>
                <a:latin typeface="Abadi" panose="020B0604020104020204" pitchFamily="34" charset="0"/>
              </a:rPr>
              <a:t> using .</a:t>
            </a:r>
            <a:r>
              <a:rPr lang="en-US" sz="1600" b="0" i="0" u="none" strike="noStrike" baseline="0" dirty="0" err="1">
                <a:solidFill>
                  <a:srgbClr val="000000"/>
                </a:solidFill>
                <a:latin typeface="Abadi" panose="020B0604020104020204" pitchFamily="34" charset="0"/>
              </a:rPr>
              <a:t>json_normalize</a:t>
            </a:r>
            <a:r>
              <a:rPr lang="en-US" sz="1600" b="0" i="0" u="none" strike="noStrike" baseline="0" dirty="0">
                <a:solidFill>
                  <a:srgbClr val="000000"/>
                </a:solidFill>
                <a:latin typeface="Abadi" panose="020B0604020104020204" pitchFamily="34" charset="0"/>
              </a:rPr>
              <a:t>()</a:t>
            </a:r>
            <a:endParaRPr lang="en-NG" sz="1600" dirty="0">
              <a:latin typeface="Abadi" panose="020B0604020104020204" pitchFamily="34" charset="0"/>
            </a:endParaRPr>
          </a:p>
        </p:txBody>
      </p:sp>
      <p:sp>
        <p:nvSpPr>
          <p:cNvPr id="13" name="Arrow: Right 12">
            <a:extLst>
              <a:ext uri="{FF2B5EF4-FFF2-40B4-BE49-F238E27FC236}">
                <a16:creationId xmlns:a16="http://schemas.microsoft.com/office/drawing/2014/main" id="{35653D33-CB25-4AF6-BF73-96AC005D04A8}"/>
              </a:ext>
            </a:extLst>
          </p:cNvPr>
          <p:cNvSpPr/>
          <p:nvPr/>
        </p:nvSpPr>
        <p:spPr>
          <a:xfrm rot="5400000">
            <a:off x="9511663" y="3717986"/>
            <a:ext cx="892366" cy="3130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15" name="Arrow: Right 14">
            <a:extLst>
              <a:ext uri="{FF2B5EF4-FFF2-40B4-BE49-F238E27FC236}">
                <a16:creationId xmlns:a16="http://schemas.microsoft.com/office/drawing/2014/main" id="{3C8BA5AF-B47F-41CA-99B9-C45D3A243578}"/>
              </a:ext>
            </a:extLst>
          </p:cNvPr>
          <p:cNvSpPr/>
          <p:nvPr/>
        </p:nvSpPr>
        <p:spPr>
          <a:xfrm rot="10800000">
            <a:off x="8140062" y="5105191"/>
            <a:ext cx="892366" cy="3130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dirty="0"/>
          </a:p>
        </p:txBody>
      </p:sp>
      <p:sp>
        <p:nvSpPr>
          <p:cNvPr id="17" name="Arrow: Right 16">
            <a:extLst>
              <a:ext uri="{FF2B5EF4-FFF2-40B4-BE49-F238E27FC236}">
                <a16:creationId xmlns:a16="http://schemas.microsoft.com/office/drawing/2014/main" id="{D9D9B4B1-BAE9-4BD2-B886-A7B7E417BE7B}"/>
              </a:ext>
            </a:extLst>
          </p:cNvPr>
          <p:cNvSpPr/>
          <p:nvPr/>
        </p:nvSpPr>
        <p:spPr>
          <a:xfrm rot="10800000">
            <a:off x="5315603" y="5099946"/>
            <a:ext cx="892366" cy="3130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dirty="0"/>
          </a:p>
        </p:txBody>
      </p:sp>
      <p:sp>
        <p:nvSpPr>
          <p:cNvPr id="19" name="Arrow: Right 18">
            <a:extLst>
              <a:ext uri="{FF2B5EF4-FFF2-40B4-BE49-F238E27FC236}">
                <a16:creationId xmlns:a16="http://schemas.microsoft.com/office/drawing/2014/main" id="{60ADC168-A836-4860-8E93-ADCC40490019}"/>
              </a:ext>
            </a:extLst>
          </p:cNvPr>
          <p:cNvSpPr/>
          <p:nvPr/>
        </p:nvSpPr>
        <p:spPr>
          <a:xfrm rot="10800000">
            <a:off x="2491143" y="5112591"/>
            <a:ext cx="892366" cy="3130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dirty="0"/>
          </a:p>
        </p:txBody>
      </p:sp>
      <p:sp>
        <p:nvSpPr>
          <p:cNvPr id="21" name="Rectangle: Rounded Corners 20">
            <a:extLst>
              <a:ext uri="{FF2B5EF4-FFF2-40B4-BE49-F238E27FC236}">
                <a16:creationId xmlns:a16="http://schemas.microsoft.com/office/drawing/2014/main" id="{0D0EABCF-29F1-466B-AC94-36B2626770BC}"/>
              </a:ext>
            </a:extLst>
          </p:cNvPr>
          <p:cNvSpPr/>
          <p:nvPr/>
        </p:nvSpPr>
        <p:spPr>
          <a:xfrm>
            <a:off x="9032428" y="4345039"/>
            <a:ext cx="1946782" cy="183338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0" i="0" u="none" strike="noStrike" baseline="0" dirty="0">
                <a:solidFill>
                  <a:srgbClr val="000000"/>
                </a:solidFill>
                <a:latin typeface="Abadi" panose="020B0604020104020204" pitchFamily="34" charset="0"/>
              </a:rPr>
              <a:t>Creating a </a:t>
            </a:r>
            <a:r>
              <a:rPr lang="en-US" sz="1600" b="0" i="0" u="none" strike="noStrike" baseline="0" dirty="0" err="1">
                <a:solidFill>
                  <a:srgbClr val="000000"/>
                </a:solidFill>
                <a:latin typeface="Abadi" panose="020B0604020104020204" pitchFamily="34" charset="0"/>
              </a:rPr>
              <a:t>dataframe</a:t>
            </a:r>
            <a:r>
              <a:rPr lang="en-US" sz="1600" b="0" i="0" u="none" strike="noStrike" baseline="0" dirty="0">
                <a:solidFill>
                  <a:srgbClr val="000000"/>
                </a:solidFill>
                <a:latin typeface="Abadi" panose="020B0604020104020204" pitchFamily="34" charset="0"/>
              </a:rPr>
              <a:t> from the dictionary </a:t>
            </a:r>
            <a:endParaRPr lang="en-NG" sz="1600" dirty="0">
              <a:latin typeface="Abadi" panose="020B0604020104020204" pitchFamily="34" charset="0"/>
            </a:endParaRPr>
          </a:p>
        </p:txBody>
      </p:sp>
      <p:sp>
        <p:nvSpPr>
          <p:cNvPr id="22" name="Rectangle: Rounded Corners 21">
            <a:extLst>
              <a:ext uri="{FF2B5EF4-FFF2-40B4-BE49-F238E27FC236}">
                <a16:creationId xmlns:a16="http://schemas.microsoft.com/office/drawing/2014/main" id="{4E11C4D6-65BF-454B-9132-F0E82083C750}"/>
              </a:ext>
            </a:extLst>
          </p:cNvPr>
          <p:cNvSpPr/>
          <p:nvPr/>
        </p:nvSpPr>
        <p:spPr>
          <a:xfrm>
            <a:off x="6193280" y="4339794"/>
            <a:ext cx="1946782" cy="183338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0" i="0" u="none" strike="noStrike" baseline="0" dirty="0">
                <a:solidFill>
                  <a:srgbClr val="000000"/>
                </a:solidFill>
                <a:latin typeface="Abadi" panose="020B0604020104020204" pitchFamily="34" charset="0"/>
              </a:rPr>
              <a:t>Filtering the </a:t>
            </a:r>
            <a:r>
              <a:rPr lang="en-US" sz="1600" b="0" i="0" u="none" strike="noStrike" baseline="0" dirty="0" err="1">
                <a:solidFill>
                  <a:srgbClr val="000000"/>
                </a:solidFill>
                <a:latin typeface="Abadi" panose="020B0604020104020204" pitchFamily="34" charset="0"/>
              </a:rPr>
              <a:t>dataframe</a:t>
            </a:r>
            <a:r>
              <a:rPr lang="en-US" sz="1600" b="0" i="0" u="none" strike="noStrike" baseline="0" dirty="0">
                <a:solidFill>
                  <a:srgbClr val="000000"/>
                </a:solidFill>
                <a:latin typeface="Abadi" panose="020B0604020104020204" pitchFamily="34" charset="0"/>
              </a:rPr>
              <a:t> to only include Falcon 9 launches </a:t>
            </a:r>
            <a:endParaRPr lang="en-NG" sz="1600" dirty="0">
              <a:latin typeface="Abadi" panose="020B0604020104020204" pitchFamily="34" charset="0"/>
            </a:endParaRPr>
          </a:p>
        </p:txBody>
      </p:sp>
      <p:sp>
        <p:nvSpPr>
          <p:cNvPr id="23" name="Rectangle: Rounded Corners 22">
            <a:extLst>
              <a:ext uri="{FF2B5EF4-FFF2-40B4-BE49-F238E27FC236}">
                <a16:creationId xmlns:a16="http://schemas.microsoft.com/office/drawing/2014/main" id="{8445CDF0-B091-4C00-84C1-1C7F38AFC875}"/>
              </a:ext>
            </a:extLst>
          </p:cNvPr>
          <p:cNvSpPr/>
          <p:nvPr/>
        </p:nvSpPr>
        <p:spPr>
          <a:xfrm>
            <a:off x="3368820" y="4339793"/>
            <a:ext cx="1946782" cy="183338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0" i="0" u="none" strike="noStrike" baseline="0" dirty="0">
                <a:solidFill>
                  <a:srgbClr val="000000"/>
                </a:solidFill>
                <a:latin typeface="Abadi" panose="020B0604020104020204" pitchFamily="34" charset="0"/>
              </a:rPr>
              <a:t>Replacing missing values of </a:t>
            </a:r>
            <a:r>
              <a:rPr lang="en-US" sz="1600" dirty="0">
                <a:solidFill>
                  <a:srgbClr val="000000"/>
                </a:solidFill>
                <a:latin typeface="Abadi" panose="020B0604020104020204" pitchFamily="34" charset="0"/>
              </a:rPr>
              <a:t>p</a:t>
            </a:r>
            <a:r>
              <a:rPr lang="en-US" sz="1600" b="0" i="0" u="none" strike="noStrike" baseline="0" dirty="0">
                <a:solidFill>
                  <a:srgbClr val="000000"/>
                </a:solidFill>
                <a:latin typeface="Abadi" panose="020B0604020104020204" pitchFamily="34" charset="0"/>
              </a:rPr>
              <a:t>ayload mass column with calculated .mean() for this column </a:t>
            </a:r>
            <a:endParaRPr lang="en-NG" sz="1600" dirty="0">
              <a:latin typeface="Abadi" panose="020B0604020104020204" pitchFamily="34" charset="0"/>
            </a:endParaRPr>
          </a:p>
        </p:txBody>
      </p:sp>
      <p:sp>
        <p:nvSpPr>
          <p:cNvPr id="24" name="Rectangle: Rounded Corners 23">
            <a:extLst>
              <a:ext uri="{FF2B5EF4-FFF2-40B4-BE49-F238E27FC236}">
                <a16:creationId xmlns:a16="http://schemas.microsoft.com/office/drawing/2014/main" id="{85B9874E-04C7-4FAB-B88B-8A2FE89B72F8}"/>
              </a:ext>
            </a:extLst>
          </p:cNvPr>
          <p:cNvSpPr/>
          <p:nvPr/>
        </p:nvSpPr>
        <p:spPr>
          <a:xfrm>
            <a:off x="544360" y="4352438"/>
            <a:ext cx="1946782" cy="183338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0" i="0" u="none" strike="noStrike" baseline="0" dirty="0">
                <a:solidFill>
                  <a:srgbClr val="000000"/>
                </a:solidFill>
                <a:latin typeface="Abadi" panose="020B0604020104020204" pitchFamily="34" charset="0"/>
              </a:rPr>
              <a:t>Exporting the data to CSV </a:t>
            </a:r>
            <a:endParaRPr lang="en-NG" sz="1600" dirty="0">
              <a:latin typeface="Abadi" panose="020B0604020104020204" pitchFamily="34" charset="0"/>
            </a:endParaRPr>
          </a:p>
        </p:txBody>
      </p:sp>
      <p:sp>
        <p:nvSpPr>
          <p:cNvPr id="25" name="TextBox 24">
            <a:extLst>
              <a:ext uri="{FF2B5EF4-FFF2-40B4-BE49-F238E27FC236}">
                <a16:creationId xmlns:a16="http://schemas.microsoft.com/office/drawing/2014/main" id="{C7D6B43C-4847-4A26-BD47-F03644DB9BC4}"/>
              </a:ext>
            </a:extLst>
          </p:cNvPr>
          <p:cNvSpPr txBox="1"/>
          <p:nvPr/>
        </p:nvSpPr>
        <p:spPr>
          <a:xfrm>
            <a:off x="4054501" y="6319350"/>
            <a:ext cx="4277558" cy="646331"/>
          </a:xfrm>
          <a:prstGeom prst="rect">
            <a:avLst/>
          </a:prstGeom>
          <a:noFill/>
        </p:spPr>
        <p:txBody>
          <a:bodyPr wrap="square" rtlCol="0">
            <a:spAutoFit/>
          </a:bodyPr>
          <a:lstStyle/>
          <a:p>
            <a:r>
              <a:rPr lang="en-US" dirty="0">
                <a:latin typeface="Abadi" panose="020B0604020104020204" pitchFamily="34" charset="0"/>
                <a:hlinkClick r:id="rId4"/>
              </a:rPr>
              <a:t>GitHub URL: Data Collection API</a:t>
            </a:r>
            <a:endParaRPr lang="en-NG" dirty="0">
              <a:latin typeface="Abadi" panose="020B0604020104020204" pitchFamily="34" charset="0"/>
            </a:endParaRPr>
          </a:p>
          <a:p>
            <a:endParaRPr lang="en-NG" dirty="0">
              <a:latin typeface="Abadi" panose="020B0604020104020204" pitchFamily="34" charset="0"/>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Web Scraping</a:t>
            </a:r>
            <a:endParaRPr lang="en-US" dirty="0">
              <a:solidFill>
                <a:srgbClr val="0B49CB"/>
              </a:solidFill>
            </a:endParaRPr>
          </a:p>
        </p:txBody>
      </p:sp>
      <p:sp>
        <p:nvSpPr>
          <p:cNvPr id="7" name="Rectangle: Rounded Corners 6">
            <a:extLst>
              <a:ext uri="{FF2B5EF4-FFF2-40B4-BE49-F238E27FC236}">
                <a16:creationId xmlns:a16="http://schemas.microsoft.com/office/drawing/2014/main" id="{D572B98E-78C8-43EF-9197-E5BD98548340}"/>
              </a:ext>
            </a:extLst>
          </p:cNvPr>
          <p:cNvSpPr/>
          <p:nvPr/>
        </p:nvSpPr>
        <p:spPr>
          <a:xfrm>
            <a:off x="440674" y="1595611"/>
            <a:ext cx="1946784" cy="183338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0" i="0" u="none" strike="noStrike" baseline="0" dirty="0">
                <a:solidFill>
                  <a:srgbClr val="000000"/>
                </a:solidFill>
                <a:latin typeface="Abadi" panose="020B0604020104020204" pitchFamily="34" charset="0"/>
              </a:rPr>
              <a:t>Requesting Falcon 9 launch data from Wikipedia </a:t>
            </a:r>
            <a:endParaRPr lang="en-NG" sz="1600" dirty="0">
              <a:latin typeface="Abadi" panose="020B0604020104020204" pitchFamily="34" charset="0"/>
            </a:endParaRPr>
          </a:p>
        </p:txBody>
      </p:sp>
      <p:sp>
        <p:nvSpPr>
          <p:cNvPr id="8" name="Arrow: Right 7">
            <a:extLst>
              <a:ext uri="{FF2B5EF4-FFF2-40B4-BE49-F238E27FC236}">
                <a16:creationId xmlns:a16="http://schemas.microsoft.com/office/drawing/2014/main" id="{636C8A01-E3E3-4345-A91C-91C667AE5088}"/>
              </a:ext>
            </a:extLst>
          </p:cNvPr>
          <p:cNvSpPr/>
          <p:nvPr/>
        </p:nvSpPr>
        <p:spPr>
          <a:xfrm>
            <a:off x="2387458" y="2428280"/>
            <a:ext cx="892366" cy="3130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10" name="Rectangle: Rounded Corners 9">
            <a:extLst>
              <a:ext uri="{FF2B5EF4-FFF2-40B4-BE49-F238E27FC236}">
                <a16:creationId xmlns:a16="http://schemas.microsoft.com/office/drawing/2014/main" id="{17B40AEE-DCC0-425C-A357-D429669163A6}"/>
              </a:ext>
            </a:extLst>
          </p:cNvPr>
          <p:cNvSpPr/>
          <p:nvPr/>
        </p:nvSpPr>
        <p:spPr>
          <a:xfrm>
            <a:off x="3279824" y="1595611"/>
            <a:ext cx="1946784" cy="183338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0" i="0" u="none" strike="noStrike" baseline="0" dirty="0">
                <a:solidFill>
                  <a:srgbClr val="000000"/>
                </a:solidFill>
                <a:latin typeface="Abadi" panose="020B0604020104020204" pitchFamily="34" charset="0"/>
              </a:rPr>
              <a:t>Creating a </a:t>
            </a:r>
            <a:r>
              <a:rPr lang="en-US" sz="1600" b="0" i="0" u="none" strike="noStrike" baseline="0" dirty="0" err="1">
                <a:solidFill>
                  <a:srgbClr val="000000"/>
                </a:solidFill>
                <a:latin typeface="Abadi" panose="020B0604020104020204" pitchFamily="34" charset="0"/>
              </a:rPr>
              <a:t>BeautifulSoup</a:t>
            </a:r>
            <a:r>
              <a:rPr lang="en-US" sz="1600" b="0" i="0" u="none" strike="noStrike" baseline="0" dirty="0">
                <a:solidFill>
                  <a:srgbClr val="000000"/>
                </a:solidFill>
                <a:latin typeface="Abadi" panose="020B0604020104020204" pitchFamily="34" charset="0"/>
              </a:rPr>
              <a:t> object from the HTML response </a:t>
            </a:r>
            <a:endParaRPr lang="en-NG" sz="1600" dirty="0">
              <a:latin typeface="Abadi" panose="020B0604020104020204" pitchFamily="34" charset="0"/>
            </a:endParaRPr>
          </a:p>
        </p:txBody>
      </p:sp>
      <p:sp>
        <p:nvSpPr>
          <p:cNvPr id="12" name="Arrow: Right 11">
            <a:extLst>
              <a:ext uri="{FF2B5EF4-FFF2-40B4-BE49-F238E27FC236}">
                <a16:creationId xmlns:a16="http://schemas.microsoft.com/office/drawing/2014/main" id="{816988AC-6486-45B2-93B7-B08D3750EAC1}"/>
              </a:ext>
            </a:extLst>
          </p:cNvPr>
          <p:cNvSpPr/>
          <p:nvPr/>
        </p:nvSpPr>
        <p:spPr>
          <a:xfrm>
            <a:off x="5226608" y="2428280"/>
            <a:ext cx="892366" cy="3130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13" name="Rectangle: Rounded Corners 12">
            <a:extLst>
              <a:ext uri="{FF2B5EF4-FFF2-40B4-BE49-F238E27FC236}">
                <a16:creationId xmlns:a16="http://schemas.microsoft.com/office/drawing/2014/main" id="{57C7FA23-C452-4205-BC43-6B36F9832008}"/>
              </a:ext>
            </a:extLst>
          </p:cNvPr>
          <p:cNvSpPr/>
          <p:nvPr/>
        </p:nvSpPr>
        <p:spPr>
          <a:xfrm>
            <a:off x="6118974" y="1595611"/>
            <a:ext cx="1946784" cy="183338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0" i="0" u="none" strike="noStrike" baseline="0" dirty="0">
                <a:solidFill>
                  <a:srgbClr val="000000"/>
                </a:solidFill>
                <a:latin typeface="Abadi" panose="020B0604020104020204" pitchFamily="34" charset="0"/>
              </a:rPr>
              <a:t>Extracting all column names from the HTML table header </a:t>
            </a:r>
            <a:endParaRPr lang="en-NG" sz="1600" dirty="0">
              <a:latin typeface="Abadi" panose="020B0604020104020204" pitchFamily="34" charset="0"/>
            </a:endParaRPr>
          </a:p>
        </p:txBody>
      </p:sp>
      <p:sp>
        <p:nvSpPr>
          <p:cNvPr id="14" name="Arrow: Right 13">
            <a:extLst>
              <a:ext uri="{FF2B5EF4-FFF2-40B4-BE49-F238E27FC236}">
                <a16:creationId xmlns:a16="http://schemas.microsoft.com/office/drawing/2014/main" id="{6266D02F-316A-45CC-BE87-FB59C37A89BE}"/>
              </a:ext>
            </a:extLst>
          </p:cNvPr>
          <p:cNvSpPr/>
          <p:nvPr/>
        </p:nvSpPr>
        <p:spPr>
          <a:xfrm rot="1735365">
            <a:off x="8268588" y="2624543"/>
            <a:ext cx="892366" cy="3130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15" name="Rectangle: Rounded Corners 14">
            <a:extLst>
              <a:ext uri="{FF2B5EF4-FFF2-40B4-BE49-F238E27FC236}">
                <a16:creationId xmlns:a16="http://schemas.microsoft.com/office/drawing/2014/main" id="{A229BD5A-12AD-45AD-81CC-154BE76D87E8}"/>
              </a:ext>
            </a:extLst>
          </p:cNvPr>
          <p:cNvSpPr/>
          <p:nvPr/>
        </p:nvSpPr>
        <p:spPr>
          <a:xfrm>
            <a:off x="9112980" y="3062687"/>
            <a:ext cx="1946784" cy="183338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0" i="0" u="none" strike="noStrike" baseline="0" dirty="0">
                <a:solidFill>
                  <a:srgbClr val="000000"/>
                </a:solidFill>
                <a:latin typeface="Abadi" panose="020B0604020104020204" pitchFamily="34" charset="0"/>
              </a:rPr>
              <a:t>Collecting the data by parsing HTML tables </a:t>
            </a:r>
            <a:endParaRPr lang="en-NG" sz="1600" dirty="0">
              <a:latin typeface="Abadi" panose="020B0604020104020204" pitchFamily="34" charset="0"/>
            </a:endParaRPr>
          </a:p>
        </p:txBody>
      </p:sp>
      <p:sp>
        <p:nvSpPr>
          <p:cNvPr id="16" name="Arrow: Right 15">
            <a:extLst>
              <a:ext uri="{FF2B5EF4-FFF2-40B4-BE49-F238E27FC236}">
                <a16:creationId xmlns:a16="http://schemas.microsoft.com/office/drawing/2014/main" id="{04FBF7EC-DD8A-47EF-83FB-42FF6323416F}"/>
              </a:ext>
            </a:extLst>
          </p:cNvPr>
          <p:cNvSpPr/>
          <p:nvPr/>
        </p:nvSpPr>
        <p:spPr>
          <a:xfrm rot="8357517">
            <a:off x="8143185" y="4235967"/>
            <a:ext cx="892366" cy="3130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17" name="Rectangle: Rounded Corners 16">
            <a:extLst>
              <a:ext uri="{FF2B5EF4-FFF2-40B4-BE49-F238E27FC236}">
                <a16:creationId xmlns:a16="http://schemas.microsoft.com/office/drawing/2014/main" id="{90BD133A-02A9-4DBB-A1F9-B1AE55CCE06D}"/>
              </a:ext>
            </a:extLst>
          </p:cNvPr>
          <p:cNvSpPr/>
          <p:nvPr/>
        </p:nvSpPr>
        <p:spPr>
          <a:xfrm>
            <a:off x="6118974" y="3798280"/>
            <a:ext cx="1946784" cy="183338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0" i="0" u="none" strike="noStrike" baseline="0" dirty="0">
                <a:solidFill>
                  <a:srgbClr val="000000"/>
                </a:solidFill>
                <a:latin typeface="Abadi" panose="020B0604020104020204" pitchFamily="34" charset="0"/>
              </a:rPr>
              <a:t>Constructing data we have obtained into a dictionary </a:t>
            </a:r>
            <a:endParaRPr lang="en-NG" sz="1600" dirty="0">
              <a:latin typeface="Abadi" panose="020B0604020104020204" pitchFamily="34" charset="0"/>
            </a:endParaRPr>
          </a:p>
        </p:txBody>
      </p:sp>
      <p:sp>
        <p:nvSpPr>
          <p:cNvPr id="18" name="Arrow: Right 17">
            <a:extLst>
              <a:ext uri="{FF2B5EF4-FFF2-40B4-BE49-F238E27FC236}">
                <a16:creationId xmlns:a16="http://schemas.microsoft.com/office/drawing/2014/main" id="{48939247-0111-4DC1-86BF-B40484F5E058}"/>
              </a:ext>
            </a:extLst>
          </p:cNvPr>
          <p:cNvSpPr/>
          <p:nvPr/>
        </p:nvSpPr>
        <p:spPr>
          <a:xfrm rot="10800000">
            <a:off x="5226608" y="4558432"/>
            <a:ext cx="892366" cy="3130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19" name="Rectangle: Rounded Corners 18">
            <a:extLst>
              <a:ext uri="{FF2B5EF4-FFF2-40B4-BE49-F238E27FC236}">
                <a16:creationId xmlns:a16="http://schemas.microsoft.com/office/drawing/2014/main" id="{4E3A6A54-77B3-4B88-80CB-79C5AEE0E564}"/>
              </a:ext>
            </a:extLst>
          </p:cNvPr>
          <p:cNvSpPr/>
          <p:nvPr/>
        </p:nvSpPr>
        <p:spPr>
          <a:xfrm>
            <a:off x="3279824" y="3798279"/>
            <a:ext cx="1946784" cy="183338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0" i="0" u="none" strike="noStrike" baseline="0" dirty="0">
                <a:solidFill>
                  <a:srgbClr val="000000"/>
                </a:solidFill>
                <a:latin typeface="Abadi" panose="020B0604020104020204" pitchFamily="34" charset="0"/>
              </a:rPr>
              <a:t>Creating a </a:t>
            </a:r>
            <a:r>
              <a:rPr lang="en-US" sz="1600" b="0" i="0" u="none" strike="noStrike" baseline="0" dirty="0" err="1">
                <a:solidFill>
                  <a:srgbClr val="000000"/>
                </a:solidFill>
                <a:latin typeface="Abadi" panose="020B0604020104020204" pitchFamily="34" charset="0"/>
              </a:rPr>
              <a:t>dataframe</a:t>
            </a:r>
            <a:r>
              <a:rPr lang="en-US" sz="1600" b="0" i="0" u="none" strike="noStrike" baseline="0" dirty="0">
                <a:solidFill>
                  <a:srgbClr val="000000"/>
                </a:solidFill>
                <a:latin typeface="Abadi" panose="020B0604020104020204" pitchFamily="34" charset="0"/>
              </a:rPr>
              <a:t> from the dictionary </a:t>
            </a:r>
            <a:endParaRPr lang="en-NG" sz="1600" dirty="0">
              <a:latin typeface="Abadi" panose="020B0604020104020204" pitchFamily="34" charset="0"/>
            </a:endParaRPr>
          </a:p>
        </p:txBody>
      </p:sp>
      <p:sp>
        <p:nvSpPr>
          <p:cNvPr id="20" name="Arrow: Right 19">
            <a:extLst>
              <a:ext uri="{FF2B5EF4-FFF2-40B4-BE49-F238E27FC236}">
                <a16:creationId xmlns:a16="http://schemas.microsoft.com/office/drawing/2014/main" id="{60A5C600-1F70-45E6-9A9F-D7B87212FA07}"/>
              </a:ext>
            </a:extLst>
          </p:cNvPr>
          <p:cNvSpPr/>
          <p:nvPr/>
        </p:nvSpPr>
        <p:spPr>
          <a:xfrm rot="10800000">
            <a:off x="2387458" y="4558431"/>
            <a:ext cx="892366" cy="3130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21" name="Rectangle: Rounded Corners 20">
            <a:extLst>
              <a:ext uri="{FF2B5EF4-FFF2-40B4-BE49-F238E27FC236}">
                <a16:creationId xmlns:a16="http://schemas.microsoft.com/office/drawing/2014/main" id="{CB8C8740-2732-4DA4-ABD9-CC967852E6AE}"/>
              </a:ext>
            </a:extLst>
          </p:cNvPr>
          <p:cNvSpPr/>
          <p:nvPr/>
        </p:nvSpPr>
        <p:spPr>
          <a:xfrm>
            <a:off x="440674" y="3798278"/>
            <a:ext cx="1946784" cy="183338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0" i="0" u="none" strike="noStrike" baseline="0" dirty="0">
                <a:solidFill>
                  <a:srgbClr val="000000"/>
                </a:solidFill>
                <a:latin typeface="Abadi" panose="020B0604020104020204" pitchFamily="34" charset="0"/>
              </a:rPr>
              <a:t>Exporting the data to CSV </a:t>
            </a:r>
            <a:endParaRPr lang="en-NG" sz="1600" dirty="0">
              <a:latin typeface="Abadi" panose="020B0604020104020204" pitchFamily="34" charset="0"/>
            </a:endParaRPr>
          </a:p>
        </p:txBody>
      </p:sp>
      <p:sp>
        <p:nvSpPr>
          <p:cNvPr id="22" name="TextBox 21">
            <a:extLst>
              <a:ext uri="{FF2B5EF4-FFF2-40B4-BE49-F238E27FC236}">
                <a16:creationId xmlns:a16="http://schemas.microsoft.com/office/drawing/2014/main" id="{571B1B34-F8A4-4954-8014-6284ABDB8B16}"/>
              </a:ext>
            </a:extLst>
          </p:cNvPr>
          <p:cNvSpPr txBox="1"/>
          <p:nvPr/>
        </p:nvSpPr>
        <p:spPr>
          <a:xfrm>
            <a:off x="3476291" y="6015091"/>
            <a:ext cx="4988260" cy="646331"/>
          </a:xfrm>
          <a:prstGeom prst="rect">
            <a:avLst/>
          </a:prstGeom>
          <a:noFill/>
        </p:spPr>
        <p:txBody>
          <a:bodyPr wrap="square" rtlCol="0">
            <a:spAutoFit/>
          </a:bodyPr>
          <a:lstStyle/>
          <a:p>
            <a:r>
              <a:rPr lang="en-US" dirty="0">
                <a:latin typeface="Abadi" panose="020B0604020104020204" pitchFamily="34" charset="0"/>
                <a:hlinkClick r:id="rId3"/>
              </a:rPr>
              <a:t>GitHub URL: Data Collection with Web Scraping</a:t>
            </a:r>
            <a:endParaRPr lang="en-NG" dirty="0">
              <a:latin typeface="Abadi" panose="020B0604020104020204" pitchFamily="34" charset="0"/>
            </a:endParaRPr>
          </a:p>
          <a:p>
            <a:endParaRPr lang="en-NG" dirty="0">
              <a:latin typeface="Abadi" panose="020B0604020104020204" pitchFamily="34" charset="0"/>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microsoft.com/office/2006/documentManagement/types"/>
    <ds:schemaRef ds:uri="http://schemas.microsoft.com/office/2006/metadata/properties"/>
    <ds:schemaRef ds:uri="http://purl.org/dc/dcmitype/"/>
    <ds:schemaRef ds:uri="http://purl.org/dc/terms/"/>
    <ds:schemaRef ds:uri="http://schemas.openxmlformats.org/package/2006/metadata/core-properties"/>
    <ds:schemaRef ds:uri="http://schemas.microsoft.com/office/infopath/2007/PartnerControls"/>
    <ds:schemaRef ds:uri="f80a141d-92ca-4d3d-9308-f7e7b1d44ce8"/>
    <ds:schemaRef ds:uri="155be751-a274-42e8-93fb-f39d3b9bccc8"/>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4608</TotalTime>
  <Words>2669</Words>
  <Application>Microsoft Office PowerPoint</Application>
  <PresentationFormat>Widescreen</PresentationFormat>
  <Paragraphs>305</Paragraphs>
  <Slides>47</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AAAAA E+ Graphik</vt: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Samson Tontoye</cp:lastModifiedBy>
  <cp:revision>257</cp:revision>
  <dcterms:created xsi:type="dcterms:W3CDTF">2021-04-29T18:58:34Z</dcterms:created>
  <dcterms:modified xsi:type="dcterms:W3CDTF">2023-01-16T10:27:08Z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